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68" r:id="rId3"/>
    <p:sldId id="284" r:id="rId4"/>
    <p:sldId id="285" r:id="rId5"/>
    <p:sldId id="287" r:id="rId6"/>
    <p:sldId id="286" r:id="rId7"/>
    <p:sldId id="258" r:id="rId8"/>
    <p:sldId id="257" r:id="rId9"/>
    <p:sldId id="350" r:id="rId10"/>
    <p:sldId id="351" r:id="rId11"/>
    <p:sldId id="261" r:id="rId12"/>
    <p:sldId id="262" r:id="rId13"/>
    <p:sldId id="320" r:id="rId14"/>
    <p:sldId id="260" r:id="rId15"/>
    <p:sldId id="291" r:id="rId16"/>
    <p:sldId id="263" r:id="rId17"/>
    <p:sldId id="264" r:id="rId18"/>
    <p:sldId id="292" r:id="rId19"/>
    <p:sldId id="293" r:id="rId20"/>
    <p:sldId id="298" r:id="rId21"/>
    <p:sldId id="265" r:id="rId22"/>
    <p:sldId id="294" r:id="rId23"/>
    <p:sldId id="299" r:id="rId24"/>
    <p:sldId id="356" r:id="rId25"/>
    <p:sldId id="357" r:id="rId26"/>
    <p:sldId id="358" r:id="rId27"/>
    <p:sldId id="309" r:id="rId28"/>
    <p:sldId id="310" r:id="rId29"/>
    <p:sldId id="311" r:id="rId30"/>
    <p:sldId id="300" r:id="rId31"/>
    <p:sldId id="312" r:id="rId32"/>
    <p:sldId id="353" r:id="rId33"/>
    <p:sldId id="306" r:id="rId34"/>
    <p:sldId id="313" r:id="rId35"/>
    <p:sldId id="307" r:id="rId36"/>
    <p:sldId id="314" r:id="rId37"/>
    <p:sldId id="302" r:id="rId38"/>
    <p:sldId id="354" r:id="rId39"/>
    <p:sldId id="355" r:id="rId40"/>
    <p:sldId id="303" r:id="rId41"/>
    <p:sldId id="308" r:id="rId42"/>
    <p:sldId id="266" r:id="rId43"/>
    <p:sldId id="269" r:id="rId44"/>
    <p:sldId id="315" r:id="rId45"/>
    <p:sldId id="316" r:id="rId46"/>
    <p:sldId id="317" r:id="rId47"/>
    <p:sldId id="295" r:id="rId48"/>
    <p:sldId id="268" r:id="rId49"/>
    <p:sldId id="324" r:id="rId50"/>
    <p:sldId id="318" r:id="rId51"/>
    <p:sldId id="325" r:id="rId52"/>
    <p:sldId id="337" r:id="rId53"/>
    <p:sldId id="326" r:id="rId54"/>
    <p:sldId id="338" r:id="rId55"/>
    <p:sldId id="327" r:id="rId56"/>
    <p:sldId id="328" r:id="rId57"/>
    <p:sldId id="329" r:id="rId58"/>
    <p:sldId id="330" r:id="rId59"/>
    <p:sldId id="340" r:id="rId60"/>
    <p:sldId id="332" r:id="rId61"/>
    <p:sldId id="342" r:id="rId62"/>
    <p:sldId id="331" r:id="rId63"/>
    <p:sldId id="346" r:id="rId64"/>
    <p:sldId id="343" r:id="rId65"/>
    <p:sldId id="344" r:id="rId66"/>
    <p:sldId id="333" r:id="rId67"/>
    <p:sldId id="334" r:id="rId68"/>
    <p:sldId id="335" r:id="rId69"/>
    <p:sldId id="345" r:id="rId70"/>
    <p:sldId id="336" r:id="rId71"/>
    <p:sldId id="270" r:id="rId72"/>
    <p:sldId id="271" r:id="rId73"/>
    <p:sldId id="359" r:id="rId74"/>
    <p:sldId id="352" r:id="rId75"/>
    <p:sldId id="278" r:id="rId76"/>
    <p:sldId id="274" r:id="rId77"/>
    <p:sldId id="349" r:id="rId78"/>
    <p:sldId id="361" r:id="rId79"/>
    <p:sldId id="362" r:id="rId80"/>
    <p:sldId id="365" r:id="rId81"/>
    <p:sldId id="272" r:id="rId82"/>
    <p:sldId id="297" r:id="rId83"/>
    <p:sldId id="364" r:id="rId84"/>
    <p:sldId id="360" r:id="rId85"/>
    <p:sldId id="366" r:id="rId86"/>
    <p:sldId id="279" r:id="rId87"/>
    <p:sldId id="289" r:id="rId88"/>
    <p:sldId id="290" r:id="rId89"/>
    <p:sldId id="282" r:id="rId90"/>
    <p:sldId id="259" r:id="rId91"/>
    <p:sldId id="283" r:id="rId92"/>
    <p:sldId id="363" r:id="rId93"/>
    <p:sldId id="367" r:id="rId94"/>
    <p:sldId id="28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E5837-B4B9-9346-8726-4925844790EF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02DA0C83-89C8-3646-B68E-1A104E807261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Job Queue</a:t>
          </a:r>
        </a:p>
      </dgm:t>
    </dgm:pt>
    <dgm:pt modelId="{56635D8D-3C12-174D-B37B-7386F0D0D73B}" type="parTrans" cxnId="{0344D5AF-6A18-0C47-AA92-5809FC0AF066}">
      <dgm:prSet/>
      <dgm:spPr/>
      <dgm:t>
        <a:bodyPr/>
        <a:lstStyle/>
        <a:p>
          <a:endParaRPr lang="en-US"/>
        </a:p>
      </dgm:t>
    </dgm:pt>
    <dgm:pt modelId="{70AE8A56-DE15-2F4A-A727-7CAF62033854}" type="sibTrans" cxnId="{0344D5AF-6A18-0C47-AA92-5809FC0AF066}">
      <dgm:prSet/>
      <dgm:spPr/>
      <dgm:t>
        <a:bodyPr/>
        <a:lstStyle/>
        <a:p>
          <a:endParaRPr lang="en-US"/>
        </a:p>
      </dgm:t>
    </dgm:pt>
    <dgm:pt modelId="{F8BCBBEB-912B-9F4C-8981-47CFA2387B3C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Fuzzers</a:t>
          </a:r>
          <a:endParaRPr lang="en-US" dirty="0"/>
        </a:p>
      </dgm:t>
    </dgm:pt>
    <dgm:pt modelId="{9F58E9E9-9648-D548-936E-096E73FBFED2}" type="parTrans" cxnId="{AC8E803E-B43B-2F4E-90AF-F033FAAE99B4}">
      <dgm:prSet/>
      <dgm:spPr/>
      <dgm:t>
        <a:bodyPr/>
        <a:lstStyle/>
        <a:p>
          <a:endParaRPr lang="en-US"/>
        </a:p>
      </dgm:t>
    </dgm:pt>
    <dgm:pt modelId="{1EDB128F-9259-FE41-9CD8-5EEAE852B84B}" type="sibTrans" cxnId="{AC8E803E-B43B-2F4E-90AF-F033FAAE99B4}">
      <dgm:prSet/>
      <dgm:spPr/>
      <dgm:t>
        <a:bodyPr/>
        <a:lstStyle/>
        <a:p>
          <a:endParaRPr lang="en-US"/>
        </a:p>
      </dgm:t>
    </dgm:pt>
    <dgm:pt modelId="{F666B283-55E9-8048-8A5B-91AB2244F57A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Crash Triage</a:t>
          </a:r>
        </a:p>
      </dgm:t>
    </dgm:pt>
    <dgm:pt modelId="{890BFEC6-0CFF-1B49-A75D-73E7DA1F1B86}" type="parTrans" cxnId="{D7AFC4D7-F765-AA42-8A31-38FECB7CB0DD}">
      <dgm:prSet/>
      <dgm:spPr/>
      <dgm:t>
        <a:bodyPr/>
        <a:lstStyle/>
        <a:p>
          <a:endParaRPr lang="en-US"/>
        </a:p>
      </dgm:t>
    </dgm:pt>
    <dgm:pt modelId="{6C03FD64-D309-7B46-BF88-49258C4C1D05}" type="sibTrans" cxnId="{D7AFC4D7-F765-AA42-8A31-38FECB7CB0DD}">
      <dgm:prSet/>
      <dgm:spPr/>
      <dgm:t>
        <a:bodyPr/>
        <a:lstStyle/>
        <a:p>
          <a:endParaRPr lang="en-US"/>
        </a:p>
      </dgm:t>
    </dgm:pt>
    <dgm:pt modelId="{EFFE2011-F3D6-1F45-A3FE-EA5E943BFA39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Output</a:t>
          </a:r>
        </a:p>
      </dgm:t>
    </dgm:pt>
    <dgm:pt modelId="{3D42A2C3-182C-6C45-B5C7-A1821ABDCA8C}" type="parTrans" cxnId="{6798D858-C74C-F245-8757-B6E2EECDD136}">
      <dgm:prSet/>
      <dgm:spPr/>
      <dgm:t>
        <a:bodyPr/>
        <a:lstStyle/>
        <a:p>
          <a:endParaRPr lang="en-US"/>
        </a:p>
      </dgm:t>
    </dgm:pt>
    <dgm:pt modelId="{F89CD4C5-5BF8-EE4C-812A-5A6A5D9AA517}" type="sibTrans" cxnId="{6798D858-C74C-F245-8757-B6E2EECDD136}">
      <dgm:prSet/>
      <dgm:spPr/>
      <dgm:t>
        <a:bodyPr/>
        <a:lstStyle/>
        <a:p>
          <a:endParaRPr lang="en-US"/>
        </a:p>
      </dgm:t>
    </dgm:pt>
    <dgm:pt modelId="{51036036-B273-2944-9F26-A03EC330D919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Fuzz Job Pre-processing</a:t>
          </a:r>
        </a:p>
      </dgm:t>
    </dgm:pt>
    <dgm:pt modelId="{3A377B98-5A2A-164B-B91A-89B39258C77C}" type="parTrans" cxnId="{0A0F1B71-6667-D34C-97FC-A560AD5D3292}">
      <dgm:prSet/>
      <dgm:spPr/>
      <dgm:t>
        <a:bodyPr/>
        <a:lstStyle/>
        <a:p>
          <a:endParaRPr lang="en-US"/>
        </a:p>
      </dgm:t>
    </dgm:pt>
    <dgm:pt modelId="{2B8A8E56-4C2D-224E-927F-BA7006379A7F}" type="sibTrans" cxnId="{0A0F1B71-6667-D34C-97FC-A560AD5D3292}">
      <dgm:prSet/>
      <dgm:spPr/>
      <dgm:t>
        <a:bodyPr/>
        <a:lstStyle/>
        <a:p>
          <a:endParaRPr lang="en-US"/>
        </a:p>
      </dgm:t>
    </dgm:pt>
    <dgm:pt modelId="{AE74D59F-1A96-1746-818C-29A9F138126B}" type="pres">
      <dgm:prSet presAssocID="{84BE5837-B4B9-9346-8726-4925844790EF}" presName="Name0" presStyleCnt="0">
        <dgm:presLayoutVars>
          <dgm:dir/>
          <dgm:resizeHandles val="exact"/>
        </dgm:presLayoutVars>
      </dgm:prSet>
      <dgm:spPr/>
    </dgm:pt>
    <dgm:pt modelId="{32DADF6C-E13E-E449-BFDD-BF707299EB63}" type="pres">
      <dgm:prSet presAssocID="{02DA0C83-89C8-3646-B68E-1A104E807261}" presName="parTxOnly" presStyleLbl="node1" presStyleIdx="0" presStyleCnt="5">
        <dgm:presLayoutVars>
          <dgm:bulletEnabled val="1"/>
        </dgm:presLayoutVars>
      </dgm:prSet>
      <dgm:spPr/>
    </dgm:pt>
    <dgm:pt modelId="{B34F0B29-DF7E-DC47-921F-40166CB250D2}" type="pres">
      <dgm:prSet presAssocID="{70AE8A56-DE15-2F4A-A727-7CAF62033854}" presName="parSpace" presStyleCnt="0"/>
      <dgm:spPr/>
    </dgm:pt>
    <dgm:pt modelId="{471F0400-6A82-484D-AA54-5D77208D6B3C}" type="pres">
      <dgm:prSet presAssocID="{51036036-B273-2944-9F26-A03EC330D919}" presName="parTxOnly" presStyleLbl="node1" presStyleIdx="1" presStyleCnt="5">
        <dgm:presLayoutVars>
          <dgm:bulletEnabled val="1"/>
        </dgm:presLayoutVars>
      </dgm:prSet>
      <dgm:spPr/>
    </dgm:pt>
    <dgm:pt modelId="{1C8A2732-C963-E549-9DF8-308E56D9A9D3}" type="pres">
      <dgm:prSet presAssocID="{2B8A8E56-4C2D-224E-927F-BA7006379A7F}" presName="parSpace" presStyleCnt="0"/>
      <dgm:spPr/>
    </dgm:pt>
    <dgm:pt modelId="{3BBDB325-8844-2A44-9A2A-A2F2D67F91E9}" type="pres">
      <dgm:prSet presAssocID="{F8BCBBEB-912B-9F4C-8981-47CFA2387B3C}" presName="parTxOnly" presStyleLbl="node1" presStyleIdx="2" presStyleCnt="5">
        <dgm:presLayoutVars>
          <dgm:bulletEnabled val="1"/>
        </dgm:presLayoutVars>
      </dgm:prSet>
      <dgm:spPr/>
    </dgm:pt>
    <dgm:pt modelId="{B1F22FA7-9719-D945-A1B6-C8B48C1AEC54}" type="pres">
      <dgm:prSet presAssocID="{1EDB128F-9259-FE41-9CD8-5EEAE852B84B}" presName="parSpace" presStyleCnt="0"/>
      <dgm:spPr/>
    </dgm:pt>
    <dgm:pt modelId="{2FCBC124-73D5-7041-BC85-147F7BDB067D}" type="pres">
      <dgm:prSet presAssocID="{F666B283-55E9-8048-8A5B-91AB2244F57A}" presName="parTxOnly" presStyleLbl="node1" presStyleIdx="3" presStyleCnt="5">
        <dgm:presLayoutVars>
          <dgm:bulletEnabled val="1"/>
        </dgm:presLayoutVars>
      </dgm:prSet>
      <dgm:spPr/>
    </dgm:pt>
    <dgm:pt modelId="{0D12BA14-5B97-5D44-A777-D3E37044307C}" type="pres">
      <dgm:prSet presAssocID="{6C03FD64-D309-7B46-BF88-49258C4C1D05}" presName="parSpace" presStyleCnt="0"/>
      <dgm:spPr/>
    </dgm:pt>
    <dgm:pt modelId="{B195F820-6D49-CD4E-9AA0-D3E0BDB85D47}" type="pres">
      <dgm:prSet presAssocID="{EFFE2011-F3D6-1F45-A3FE-EA5E943BFA3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10550C14-357A-AD41-81D9-FC5FC7296B47}" type="presOf" srcId="{EFFE2011-F3D6-1F45-A3FE-EA5E943BFA39}" destId="{B195F820-6D49-CD4E-9AA0-D3E0BDB85D47}" srcOrd="0" destOrd="0" presId="urn:microsoft.com/office/officeart/2005/8/layout/hChevron3"/>
    <dgm:cxn modelId="{DDB0122B-8D13-6448-B7FB-ABD23260E554}" type="presOf" srcId="{02DA0C83-89C8-3646-B68E-1A104E807261}" destId="{32DADF6C-E13E-E449-BFDD-BF707299EB63}" srcOrd="0" destOrd="0" presId="urn:microsoft.com/office/officeart/2005/8/layout/hChevron3"/>
    <dgm:cxn modelId="{AC8E803E-B43B-2F4E-90AF-F033FAAE99B4}" srcId="{84BE5837-B4B9-9346-8726-4925844790EF}" destId="{F8BCBBEB-912B-9F4C-8981-47CFA2387B3C}" srcOrd="2" destOrd="0" parTransId="{9F58E9E9-9648-D548-936E-096E73FBFED2}" sibTransId="{1EDB128F-9259-FE41-9CD8-5EEAE852B84B}"/>
    <dgm:cxn modelId="{6798D858-C74C-F245-8757-B6E2EECDD136}" srcId="{84BE5837-B4B9-9346-8726-4925844790EF}" destId="{EFFE2011-F3D6-1F45-A3FE-EA5E943BFA39}" srcOrd="4" destOrd="0" parTransId="{3D42A2C3-182C-6C45-B5C7-A1821ABDCA8C}" sibTransId="{F89CD4C5-5BF8-EE4C-812A-5A6A5D9AA517}"/>
    <dgm:cxn modelId="{3A4A4A6D-677D-F341-932B-5B6E13103722}" type="presOf" srcId="{F8BCBBEB-912B-9F4C-8981-47CFA2387B3C}" destId="{3BBDB325-8844-2A44-9A2A-A2F2D67F91E9}" srcOrd="0" destOrd="0" presId="urn:microsoft.com/office/officeart/2005/8/layout/hChevron3"/>
    <dgm:cxn modelId="{0A0F1B71-6667-D34C-97FC-A560AD5D3292}" srcId="{84BE5837-B4B9-9346-8726-4925844790EF}" destId="{51036036-B273-2944-9F26-A03EC330D919}" srcOrd="1" destOrd="0" parTransId="{3A377B98-5A2A-164B-B91A-89B39258C77C}" sibTransId="{2B8A8E56-4C2D-224E-927F-BA7006379A7F}"/>
    <dgm:cxn modelId="{0A56CF99-3320-3240-BCCD-2F09899569F4}" type="presOf" srcId="{51036036-B273-2944-9F26-A03EC330D919}" destId="{471F0400-6A82-484D-AA54-5D77208D6B3C}" srcOrd="0" destOrd="0" presId="urn:microsoft.com/office/officeart/2005/8/layout/hChevron3"/>
    <dgm:cxn modelId="{0344D5AF-6A18-0C47-AA92-5809FC0AF066}" srcId="{84BE5837-B4B9-9346-8726-4925844790EF}" destId="{02DA0C83-89C8-3646-B68E-1A104E807261}" srcOrd="0" destOrd="0" parTransId="{56635D8D-3C12-174D-B37B-7386F0D0D73B}" sibTransId="{70AE8A56-DE15-2F4A-A727-7CAF62033854}"/>
    <dgm:cxn modelId="{D7AFC4D7-F765-AA42-8A31-38FECB7CB0DD}" srcId="{84BE5837-B4B9-9346-8726-4925844790EF}" destId="{F666B283-55E9-8048-8A5B-91AB2244F57A}" srcOrd="3" destOrd="0" parTransId="{890BFEC6-0CFF-1B49-A75D-73E7DA1F1B86}" sibTransId="{6C03FD64-D309-7B46-BF88-49258C4C1D05}"/>
    <dgm:cxn modelId="{E3EF5FDF-B6C4-1045-8735-5B87E92E5778}" type="presOf" srcId="{84BE5837-B4B9-9346-8726-4925844790EF}" destId="{AE74D59F-1A96-1746-818C-29A9F138126B}" srcOrd="0" destOrd="0" presId="urn:microsoft.com/office/officeart/2005/8/layout/hChevron3"/>
    <dgm:cxn modelId="{9D53C1EF-76F2-8E48-9AF7-C86995522BC6}" type="presOf" srcId="{F666B283-55E9-8048-8A5B-91AB2244F57A}" destId="{2FCBC124-73D5-7041-BC85-147F7BDB067D}" srcOrd="0" destOrd="0" presId="urn:microsoft.com/office/officeart/2005/8/layout/hChevron3"/>
    <dgm:cxn modelId="{B6754FCE-4D8A-AF46-BC27-4990F8B82CBF}" type="presParOf" srcId="{AE74D59F-1A96-1746-818C-29A9F138126B}" destId="{32DADF6C-E13E-E449-BFDD-BF707299EB63}" srcOrd="0" destOrd="0" presId="urn:microsoft.com/office/officeart/2005/8/layout/hChevron3"/>
    <dgm:cxn modelId="{B1C115FB-141E-1F47-99DF-2DD4B53AA421}" type="presParOf" srcId="{AE74D59F-1A96-1746-818C-29A9F138126B}" destId="{B34F0B29-DF7E-DC47-921F-40166CB250D2}" srcOrd="1" destOrd="0" presId="urn:microsoft.com/office/officeart/2005/8/layout/hChevron3"/>
    <dgm:cxn modelId="{AF704438-4624-1A47-91A7-D90F95E1B398}" type="presParOf" srcId="{AE74D59F-1A96-1746-818C-29A9F138126B}" destId="{471F0400-6A82-484D-AA54-5D77208D6B3C}" srcOrd="2" destOrd="0" presId="urn:microsoft.com/office/officeart/2005/8/layout/hChevron3"/>
    <dgm:cxn modelId="{614FBD47-6EDE-1045-9CD7-B2455320E450}" type="presParOf" srcId="{AE74D59F-1A96-1746-818C-29A9F138126B}" destId="{1C8A2732-C963-E549-9DF8-308E56D9A9D3}" srcOrd="3" destOrd="0" presId="urn:microsoft.com/office/officeart/2005/8/layout/hChevron3"/>
    <dgm:cxn modelId="{73D19BC6-CE40-D147-8FD8-49CB04362764}" type="presParOf" srcId="{AE74D59F-1A96-1746-818C-29A9F138126B}" destId="{3BBDB325-8844-2A44-9A2A-A2F2D67F91E9}" srcOrd="4" destOrd="0" presId="urn:microsoft.com/office/officeart/2005/8/layout/hChevron3"/>
    <dgm:cxn modelId="{02EB42DC-0708-F34A-8B10-5B5D413046F2}" type="presParOf" srcId="{AE74D59F-1A96-1746-818C-29A9F138126B}" destId="{B1F22FA7-9719-D945-A1B6-C8B48C1AEC54}" srcOrd="5" destOrd="0" presId="urn:microsoft.com/office/officeart/2005/8/layout/hChevron3"/>
    <dgm:cxn modelId="{AB628B0A-2E76-F141-8552-DEA59AE5FEAD}" type="presParOf" srcId="{AE74D59F-1A96-1746-818C-29A9F138126B}" destId="{2FCBC124-73D5-7041-BC85-147F7BDB067D}" srcOrd="6" destOrd="0" presId="urn:microsoft.com/office/officeart/2005/8/layout/hChevron3"/>
    <dgm:cxn modelId="{05C158B7-91BA-2D43-B9A8-2FCE5CB78C2D}" type="presParOf" srcId="{AE74D59F-1A96-1746-818C-29A9F138126B}" destId="{0D12BA14-5B97-5D44-A777-D3E37044307C}" srcOrd="7" destOrd="0" presId="urn:microsoft.com/office/officeart/2005/8/layout/hChevron3"/>
    <dgm:cxn modelId="{0F162FBC-992C-1F4C-A13E-65A8A3BF3C68}" type="presParOf" srcId="{AE74D59F-1A96-1746-818C-29A9F138126B}" destId="{B195F820-6D49-CD4E-9AA0-D3E0BDB85D4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ADF6C-E13E-E449-BFDD-BF707299EB63}">
      <dsp:nvSpPr>
        <dsp:cNvPr id="0" name=""/>
        <dsp:cNvSpPr/>
      </dsp:nvSpPr>
      <dsp:spPr>
        <a:xfrm>
          <a:off x="1283" y="1675048"/>
          <a:ext cx="2503103" cy="1001241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Job Queue</a:t>
          </a:r>
        </a:p>
      </dsp:txBody>
      <dsp:txXfrm>
        <a:off x="1283" y="1675048"/>
        <a:ext cx="2252793" cy="1001241"/>
      </dsp:txXfrm>
    </dsp:sp>
    <dsp:sp modelId="{471F0400-6A82-484D-AA54-5D77208D6B3C}">
      <dsp:nvSpPr>
        <dsp:cNvPr id="0" name=""/>
        <dsp:cNvSpPr/>
      </dsp:nvSpPr>
      <dsp:spPr>
        <a:xfrm>
          <a:off x="2003766" y="1675048"/>
          <a:ext cx="2503103" cy="1001241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Fuzz Job Pre-processing</a:t>
          </a:r>
        </a:p>
      </dsp:txBody>
      <dsp:txXfrm>
        <a:off x="2504387" y="1675048"/>
        <a:ext cx="1501862" cy="1001241"/>
      </dsp:txXfrm>
    </dsp:sp>
    <dsp:sp modelId="{3BBDB325-8844-2A44-9A2A-A2F2D67F91E9}">
      <dsp:nvSpPr>
        <dsp:cNvPr id="0" name=""/>
        <dsp:cNvSpPr/>
      </dsp:nvSpPr>
      <dsp:spPr>
        <a:xfrm>
          <a:off x="4006248" y="1675048"/>
          <a:ext cx="2503103" cy="1001241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Fuzzers</a:t>
          </a:r>
          <a:endParaRPr lang="en-US" sz="2100" kern="1200" dirty="0"/>
        </a:p>
      </dsp:txBody>
      <dsp:txXfrm>
        <a:off x="4506869" y="1675048"/>
        <a:ext cx="1501862" cy="1001241"/>
      </dsp:txXfrm>
    </dsp:sp>
    <dsp:sp modelId="{2FCBC124-73D5-7041-BC85-147F7BDB067D}">
      <dsp:nvSpPr>
        <dsp:cNvPr id="0" name=""/>
        <dsp:cNvSpPr/>
      </dsp:nvSpPr>
      <dsp:spPr>
        <a:xfrm>
          <a:off x="6008730" y="1675048"/>
          <a:ext cx="2503103" cy="1001241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Crash Triage</a:t>
          </a:r>
        </a:p>
      </dsp:txBody>
      <dsp:txXfrm>
        <a:off x="6509351" y="1675048"/>
        <a:ext cx="1501862" cy="1001241"/>
      </dsp:txXfrm>
    </dsp:sp>
    <dsp:sp modelId="{B195F820-6D49-CD4E-9AA0-D3E0BDB85D47}">
      <dsp:nvSpPr>
        <dsp:cNvPr id="0" name=""/>
        <dsp:cNvSpPr/>
      </dsp:nvSpPr>
      <dsp:spPr>
        <a:xfrm>
          <a:off x="8011213" y="1675048"/>
          <a:ext cx="2503103" cy="1001241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Output</a:t>
          </a:r>
        </a:p>
      </dsp:txBody>
      <dsp:txXfrm>
        <a:off x="8511834" y="1675048"/>
        <a:ext cx="1501862" cy="100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0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2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3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9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F7D40-B1E3-6D4E-BDB8-CE50DADF1DFA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F5146-F672-0B47-B0B5-E6D1E0DEB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33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umvm/AFLDFF" TargetMode="External"/><Relationship Id="rId2" Type="http://schemas.openxmlformats.org/officeDocument/2006/relationships/hyperlink" Target="https://cs.anu.edu.au/cybersec/issisp2018/assets/posters/poster-afl-scale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SynAckSter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johndunlapdev@gmail.com" TargetMode="External"/><Relationship Id="rId2" Type="http://schemas.openxmlformats.org/officeDocument/2006/relationships/hyperlink" Target="https://github.com/MrSynAckS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john-dunlap-7b210758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9044-51CC-6742-9C3E-737A3C346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Exploit Factory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D6493-361A-1A49-9598-BB950566B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Dunlap</a:t>
            </a:r>
          </a:p>
          <a:p>
            <a:r>
              <a:rPr lang="en-US" dirty="0"/>
              <a:t>Presented at ANYCON II (2018) </a:t>
            </a:r>
          </a:p>
        </p:txBody>
      </p:sp>
    </p:spTree>
    <p:extLst>
      <p:ext uri="{BB962C8B-B14F-4D97-AF65-F5344CB8AC3E}">
        <p14:creationId xmlns:p14="http://schemas.microsoft.com/office/powerpoint/2010/main" val="7448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89E1-75B9-FB4E-B1A0-DEBA8DCC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5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 think I still taste sand</a:t>
            </a:r>
          </a:p>
        </p:txBody>
      </p:sp>
    </p:spTree>
    <p:extLst>
      <p:ext uri="{BB962C8B-B14F-4D97-AF65-F5344CB8AC3E}">
        <p14:creationId xmlns:p14="http://schemas.microsoft.com/office/powerpoint/2010/main" val="327413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CEC9-3343-9E43-AF67-D507BD10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D781A-FD29-464E-AAD4-FD98E9A6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who like to Fuzz but want to do it faster </a:t>
            </a:r>
          </a:p>
          <a:p>
            <a:r>
              <a:rPr lang="en-US" dirty="0"/>
              <a:t>People interested into fuzzing for vulnerabilities </a:t>
            </a:r>
          </a:p>
          <a:p>
            <a:r>
              <a:rPr lang="en-US" dirty="0"/>
              <a:t>People who want to get into exploit development </a:t>
            </a:r>
          </a:p>
        </p:txBody>
      </p:sp>
    </p:spTree>
    <p:extLst>
      <p:ext uri="{BB962C8B-B14F-4D97-AF65-F5344CB8AC3E}">
        <p14:creationId xmlns:p14="http://schemas.microsoft.com/office/powerpoint/2010/main" val="340592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D3A0-97A5-1B48-A7D2-74058895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33B6-9F27-8448-9C53-49490F1D1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was limited in my fuzzing by my compute setup </a:t>
            </a:r>
          </a:p>
          <a:p>
            <a:r>
              <a:rPr lang="en-US" dirty="0"/>
              <a:t>I wanted a semi-automated system that would give me good return on investment </a:t>
            </a:r>
          </a:p>
          <a:p>
            <a:r>
              <a:rPr lang="en-US" dirty="0"/>
              <a:t>I wanted to explore a system that smaller exploit developers and businesses could implement / play with / hack on </a:t>
            </a:r>
          </a:p>
          <a:p>
            <a:r>
              <a:rPr lang="en-US" dirty="0"/>
              <a:t>I was aware of how larger companies with big computer resources could leverage high speed fuzzing with a great number of computers, but wanted to explore something similar on a DIY level</a:t>
            </a:r>
          </a:p>
          <a:p>
            <a:r>
              <a:rPr lang="en-US" dirty="0"/>
              <a:t>Some forms of programs are resistant to fuzzing due performance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268285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9EE5-CDB4-654D-8514-ECC4F65D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pain: Fuzzing slicing Software for 3D Printers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58FC9-574A-694C-B0E2-9B3A91D9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650" y="1994694"/>
            <a:ext cx="6616700" cy="4013200"/>
          </a:xfrm>
        </p:spPr>
      </p:pic>
    </p:spTree>
    <p:extLst>
      <p:ext uri="{BB962C8B-B14F-4D97-AF65-F5344CB8AC3E}">
        <p14:creationId xmlns:p14="http://schemas.microsoft.com/office/powerpoint/2010/main" val="286418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ED18-4E07-D44F-91AF-8FD557D3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8896-5FA5-D84A-8E9A-84798E12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explore techniques for “porting” high performance/scientific computing optimizations for a small business / individual fuzzing rig. </a:t>
            </a:r>
          </a:p>
          <a:p>
            <a:r>
              <a:rPr lang="en-US" dirty="0"/>
              <a:t>We will evaluate each of the standard techniques for speeding up a traditionally slow process. </a:t>
            </a:r>
          </a:p>
          <a:p>
            <a:r>
              <a:rPr lang="en-US" dirty="0"/>
              <a:t>We want more crashes per hour of compute time. </a:t>
            </a:r>
          </a:p>
          <a:p>
            <a:r>
              <a:rPr lang="en-US" dirty="0"/>
              <a:t>We want better crashes. </a:t>
            </a:r>
          </a:p>
          <a:p>
            <a:r>
              <a:rPr lang="en-US" dirty="0"/>
              <a:t>We want smarter use of resources and better automation. </a:t>
            </a:r>
          </a:p>
          <a:p>
            <a:r>
              <a:rPr lang="en-US" dirty="0"/>
              <a:t>We want to know where traditional fuzzing systems are “heavier” than they need to be. </a:t>
            </a:r>
          </a:p>
        </p:txBody>
      </p:sp>
    </p:spTree>
    <p:extLst>
      <p:ext uri="{BB962C8B-B14F-4D97-AF65-F5344CB8AC3E}">
        <p14:creationId xmlns:p14="http://schemas.microsoft.com/office/powerpoint/2010/main" val="207918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BBB4-62D6-8C4B-82DC-25CA7874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88D9-197F-754B-900F-B1EDDAB4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operating under the hope that we can make a small system with unusually good performance</a:t>
            </a:r>
          </a:p>
          <a:p>
            <a:r>
              <a:rPr lang="en-US" dirty="0"/>
              <a:t>This likely will require excessive optimization that will make the system more specific and more brittle</a:t>
            </a:r>
          </a:p>
          <a:p>
            <a:r>
              <a:rPr lang="en-US" dirty="0"/>
              <a:t>If we have more time/brains than computers this is worthwhile. </a:t>
            </a:r>
          </a:p>
          <a:p>
            <a:r>
              <a:rPr lang="en-US" dirty="0"/>
              <a:t>Many of the ideas in this talk are likely not worth the time of a very large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7222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F97A-0101-F744-A87F-C7A05F7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80A27-5B76-534B-B321-BCE46C485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OSSFuzz</a:t>
            </a:r>
            <a:r>
              <a:rPr lang="en-US" dirty="0"/>
              <a:t> – Google </a:t>
            </a:r>
          </a:p>
          <a:p>
            <a:r>
              <a:rPr lang="en-US" dirty="0" err="1"/>
              <a:t>AflFuzz’s</a:t>
            </a:r>
            <a:r>
              <a:rPr lang="en-US" dirty="0"/>
              <a:t> built in Distributed Fuzzing </a:t>
            </a:r>
          </a:p>
          <a:p>
            <a:r>
              <a:rPr lang="en-US" dirty="0">
                <a:hlinkClick r:id="rId2"/>
              </a:rPr>
              <a:t>https://cs.anu.edu.au/cybersec/issisp2018/assets/posters/poster-afl-scale.pdf</a:t>
            </a:r>
            <a:r>
              <a:rPr lang="en-US" dirty="0"/>
              <a:t> – Adaptation of </a:t>
            </a:r>
            <a:r>
              <a:rPr lang="en-US" dirty="0" err="1"/>
              <a:t>OpenMPI</a:t>
            </a:r>
            <a:r>
              <a:rPr lang="en-US" dirty="0"/>
              <a:t> to AFL Fuzzing </a:t>
            </a:r>
          </a:p>
          <a:p>
            <a:r>
              <a:rPr lang="en-US" dirty="0">
                <a:hlinkClick r:id="rId3"/>
              </a:rPr>
              <a:t>https://github.com/quantumvm/AFLDFF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subs.emis.de</a:t>
            </a:r>
            <a:r>
              <a:rPr lang="en-US" dirty="0"/>
              <a:t>/LNI/Proceedings/Proceedings256/23.pdf</a:t>
            </a:r>
          </a:p>
          <a:p>
            <a:r>
              <a:rPr lang="en-US" dirty="0"/>
              <a:t>Nightmare </a:t>
            </a:r>
            <a:r>
              <a:rPr lang="en-US" dirty="0" err="1"/>
              <a:t>Fuzzer</a:t>
            </a:r>
            <a:r>
              <a:rPr lang="en-US" dirty="0"/>
              <a:t> </a:t>
            </a:r>
          </a:p>
          <a:p>
            <a:r>
              <a:rPr lang="en-US" dirty="0"/>
              <a:t>We will revisit these as we zero in on optimization techniques</a:t>
            </a:r>
          </a:p>
          <a:p>
            <a:r>
              <a:rPr lang="en-US" dirty="0"/>
              <a:t>Never be afraid to research something that’s already been touched on!</a:t>
            </a:r>
          </a:p>
        </p:txBody>
      </p:sp>
    </p:spTree>
    <p:extLst>
      <p:ext uri="{BB962C8B-B14F-4D97-AF65-F5344CB8AC3E}">
        <p14:creationId xmlns:p14="http://schemas.microsoft.com/office/powerpoint/2010/main" val="531055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23D7-61D8-584B-8434-4A076870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2720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HPC Optimization Techniques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1544-E174-264D-98F9-9B40160C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47" y="26448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(from an optimization script kiddie)</a:t>
            </a:r>
          </a:p>
        </p:txBody>
      </p:sp>
    </p:spTree>
    <p:extLst>
      <p:ext uri="{BB962C8B-B14F-4D97-AF65-F5344CB8AC3E}">
        <p14:creationId xmlns:p14="http://schemas.microsoft.com/office/powerpoint/2010/main" val="84297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CE37-E305-1947-BFE3-25BBF886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3" y="263233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31337 73kn1qu35</a:t>
            </a:r>
          </a:p>
        </p:txBody>
      </p:sp>
    </p:spTree>
    <p:extLst>
      <p:ext uri="{BB962C8B-B14F-4D97-AF65-F5344CB8AC3E}">
        <p14:creationId xmlns:p14="http://schemas.microsoft.com/office/powerpoint/2010/main" val="188149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A2BA-1F16-CF48-B7BC-10A924CB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to </a:t>
            </a:r>
            <a:r>
              <a:rPr lang="en-US" dirty="0" err="1"/>
              <a:t>ANYCon</a:t>
            </a:r>
            <a:r>
              <a:rPr lang="en-US" dirty="0"/>
              <a:t> for two years!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4CE13-FCEA-6A4A-9120-99B275422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12370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B071-A34B-284C-A4D6-20B6C890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hear a lot about these guys. It’s not an 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8B139-968F-2348-BCA6-904C2F5EE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722" y="2100526"/>
            <a:ext cx="8622555" cy="3301207"/>
          </a:xfrm>
        </p:spPr>
      </p:pic>
    </p:spTree>
    <p:extLst>
      <p:ext uri="{BB962C8B-B14F-4D97-AF65-F5344CB8AC3E}">
        <p14:creationId xmlns:p14="http://schemas.microsoft.com/office/powerpoint/2010/main" val="39771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026A-29B3-4645-8138-CEADE713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FB07-9D9D-3F45-B81D-52D334B40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SIMD </a:t>
            </a:r>
          </a:p>
          <a:p>
            <a:r>
              <a:rPr lang="en-US" dirty="0"/>
              <a:t>Threading/OpenMP</a:t>
            </a:r>
          </a:p>
          <a:p>
            <a:r>
              <a:rPr lang="en-US" dirty="0"/>
              <a:t>Cache Optimization </a:t>
            </a:r>
          </a:p>
          <a:p>
            <a:r>
              <a:rPr lang="en-US" dirty="0"/>
              <a:t>Same system multiprocessing </a:t>
            </a:r>
          </a:p>
          <a:p>
            <a:r>
              <a:rPr lang="en-US" dirty="0"/>
              <a:t>True Distributed Systems </a:t>
            </a:r>
          </a:p>
          <a:p>
            <a:r>
              <a:rPr lang="en-US" dirty="0"/>
              <a:t>GPU Acceleration </a:t>
            </a:r>
          </a:p>
          <a:p>
            <a:r>
              <a:rPr lang="en-US" dirty="0"/>
              <a:t>FPGA </a:t>
            </a:r>
            <a:r>
              <a:rPr lang="en-US" dirty="0" err="1"/>
              <a:t>Accelation</a:t>
            </a:r>
            <a:r>
              <a:rPr lang="en-US" dirty="0"/>
              <a:t> </a:t>
            </a:r>
          </a:p>
          <a:p>
            <a:r>
              <a:rPr lang="en-US" dirty="0"/>
              <a:t>Optimizing Compilers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6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2EBC-1F35-9C49-8D0E-1D84EC2B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not generally talking about: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F3D74-6FE6-C746-BD40-9A588DBB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O improvements – we </a:t>
            </a:r>
            <a:r>
              <a:rPr lang="en-US" i="1" dirty="0"/>
              <a:t>generally</a:t>
            </a:r>
            <a:r>
              <a:rPr lang="en-US" dirty="0"/>
              <a:t> are not in a position to change the algorithm </a:t>
            </a:r>
          </a:p>
          <a:p>
            <a:r>
              <a:rPr lang="en-US" dirty="0"/>
              <a:t>In HPC you want to improve the performance of a pre-determined algorithm to save time and money.</a:t>
            </a:r>
          </a:p>
          <a:p>
            <a:r>
              <a:rPr lang="en-US" dirty="0"/>
              <a:t>Large scale caching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Not usually possible to fully automate this sort of optimization  </a:t>
            </a:r>
          </a:p>
        </p:txBody>
      </p:sp>
    </p:spTree>
    <p:extLst>
      <p:ext uri="{BB962C8B-B14F-4D97-AF65-F5344CB8AC3E}">
        <p14:creationId xmlns:p14="http://schemas.microsoft.com/office/powerpoint/2010/main" val="936483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C2C0-DFEB-6E4E-8878-CAB4BF84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5AB3-E558-D04F-9549-1A655C35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instruction multiple Data</a:t>
            </a:r>
          </a:p>
          <a:p>
            <a:r>
              <a:rPr lang="en-US" dirty="0"/>
              <a:t>AVX instructions that let us do various operations on vectors of data instead of scalars </a:t>
            </a:r>
          </a:p>
          <a:p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[5,5,5],5 vs. </a:t>
            </a:r>
            <a:r>
              <a:rPr lang="en-US" dirty="0" err="1"/>
              <a:t>mult</a:t>
            </a:r>
            <a:r>
              <a:rPr lang="en-US" dirty="0"/>
              <a:t> 5,5 </a:t>
            </a:r>
          </a:p>
          <a:p>
            <a:r>
              <a:rPr lang="en-US" dirty="0"/>
              <a:t>Intel intrinsic instructions let us force this behavior </a:t>
            </a:r>
          </a:p>
          <a:p>
            <a:r>
              <a:rPr lang="en-US" dirty="0"/>
              <a:t>Up to 512 bit!</a:t>
            </a:r>
          </a:p>
          <a:p>
            <a:r>
              <a:rPr lang="en-US" dirty="0"/>
              <a:t>”Streaming” instructions also here – more on that later. </a:t>
            </a:r>
          </a:p>
        </p:txBody>
      </p:sp>
    </p:spTree>
    <p:extLst>
      <p:ext uri="{BB962C8B-B14F-4D97-AF65-F5344CB8AC3E}">
        <p14:creationId xmlns:p14="http://schemas.microsoft.com/office/powerpoint/2010/main" val="1056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6E64-B08E-D143-A10D-F70D87C6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D6D4-DD7A-C541-A7AE-43797B637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14" y="1690688"/>
            <a:ext cx="8834107" cy="4163847"/>
          </a:xfrm>
        </p:spPr>
      </p:pic>
    </p:spTree>
    <p:extLst>
      <p:ext uri="{BB962C8B-B14F-4D97-AF65-F5344CB8AC3E}">
        <p14:creationId xmlns:p14="http://schemas.microsoft.com/office/powerpoint/2010/main" val="171408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6283-1501-CD4B-AD8E-F2F43EE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</a:t>
            </a:r>
            <a:r>
              <a:rPr lang="en-US" dirty="0" err="1"/>
              <a:t>Intrinsics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76BA9-4823-604C-BB04-CD1EC7B9E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704" y="1825625"/>
            <a:ext cx="7302592" cy="4351338"/>
          </a:xfrm>
        </p:spPr>
      </p:pic>
    </p:spTree>
    <p:extLst>
      <p:ext uri="{BB962C8B-B14F-4D97-AF65-F5344CB8AC3E}">
        <p14:creationId xmlns:p14="http://schemas.microsoft.com/office/powerpoint/2010/main" val="399322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9E11-FF89-F847-9A9D-90D5C7F9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8" y="257393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Someone in the audience is all like “you cannot possibly do that better than the compiler”</a:t>
            </a:r>
          </a:p>
        </p:txBody>
      </p:sp>
    </p:spTree>
    <p:extLst>
      <p:ext uri="{BB962C8B-B14F-4D97-AF65-F5344CB8AC3E}">
        <p14:creationId xmlns:p14="http://schemas.microsoft.com/office/powerpoint/2010/main" val="182188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5470-85E5-0E45-A654-CAAB0465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the compiler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177C-58D2-6546-BFD1-CAFA585D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sometimes. </a:t>
            </a:r>
          </a:p>
          <a:p>
            <a:r>
              <a:rPr lang="en-US" dirty="0"/>
              <a:t>When it feels like it.</a:t>
            </a:r>
          </a:p>
          <a:p>
            <a:r>
              <a:rPr lang="en-US" dirty="0"/>
              <a:t>When it is easily provable that there will be no side effects. </a:t>
            </a:r>
          </a:p>
          <a:p>
            <a:r>
              <a:rPr lang="en-US" dirty="0"/>
              <a:t>Humans are better at figuring this out. </a:t>
            </a:r>
          </a:p>
          <a:p>
            <a:r>
              <a:rPr lang="en-US" dirty="0"/>
              <a:t>Even advanced optimizing compilers require human intervention in order to optimize properly. </a:t>
            </a:r>
          </a:p>
        </p:txBody>
      </p:sp>
    </p:spTree>
    <p:extLst>
      <p:ext uri="{BB962C8B-B14F-4D97-AF65-F5344CB8AC3E}">
        <p14:creationId xmlns:p14="http://schemas.microsoft.com/office/powerpoint/2010/main" val="425669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3B2C-74F7-8248-90D4-7FBCFFA2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enemy of Parallelization: Data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EA370-0E16-6F4D-8F20-752DB393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 we want to unroll a loop of code out into a single parallel operation </a:t>
            </a:r>
          </a:p>
          <a:p>
            <a:r>
              <a:rPr lang="en-US" dirty="0"/>
              <a:t>However, if successive iterations of an algorithm depend on each other this is not safe </a:t>
            </a:r>
          </a:p>
          <a:p>
            <a:r>
              <a:rPr lang="en-US" dirty="0"/>
              <a:t>Sometimes the compiler cannot prove to itself that the data is safe to SIMD. </a:t>
            </a:r>
          </a:p>
          <a:p>
            <a:r>
              <a:rPr lang="en-US" dirty="0"/>
              <a:t>Then it gives up.</a:t>
            </a:r>
          </a:p>
        </p:txBody>
      </p:sp>
    </p:spTree>
    <p:extLst>
      <p:ext uri="{BB962C8B-B14F-4D97-AF65-F5344CB8AC3E}">
        <p14:creationId xmlns:p14="http://schemas.microsoft.com/office/powerpoint/2010/main" val="1823908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F4AC-2BD5-7846-B092-F0C13DB2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safe to run in parallel? (not my code)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C1033-849B-E840-88B0-6910ECBAC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537757"/>
            <a:ext cx="8090575" cy="4603893"/>
          </a:xfrm>
        </p:spPr>
      </p:pic>
    </p:spTree>
    <p:extLst>
      <p:ext uri="{BB962C8B-B14F-4D97-AF65-F5344CB8AC3E}">
        <p14:creationId xmlns:p14="http://schemas.microsoft.com/office/powerpoint/2010/main" val="111624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B043-B44F-6844-B517-768C7766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B8868-36D4-A54B-B6BE-74ABC1AB0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2" y="1472583"/>
            <a:ext cx="6841067" cy="4560711"/>
          </a:xfrm>
        </p:spPr>
      </p:pic>
    </p:spTree>
    <p:extLst>
      <p:ext uri="{BB962C8B-B14F-4D97-AF65-F5344CB8AC3E}">
        <p14:creationId xmlns:p14="http://schemas.microsoft.com/office/powerpoint/2010/main" val="2364750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CE23-456A-414E-8B29-5227E20C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1D2C-C046-FC4D-877E-BF0337024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context switching to switch to other processes while we would normally be idle spinning </a:t>
            </a:r>
          </a:p>
          <a:p>
            <a:r>
              <a:rPr lang="en-US" dirty="0"/>
              <a:t>Thread order is non-deterministic </a:t>
            </a:r>
          </a:p>
        </p:txBody>
      </p:sp>
    </p:spTree>
    <p:extLst>
      <p:ext uri="{BB962C8B-B14F-4D97-AF65-F5344CB8AC3E}">
        <p14:creationId xmlns:p14="http://schemas.microsoft.com/office/powerpoint/2010/main" val="2178095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1975-AD85-0846-8561-28C074A5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threading introduce unmanageable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339D-51ED-4C47-9205-EBB6C94B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OpenMP it’s relatively easy to introduce smart threading to code with little developer overhead. </a:t>
            </a:r>
          </a:p>
          <a:p>
            <a:r>
              <a:rPr lang="en-US" dirty="0"/>
              <a:t>We do have to worry about data races. </a:t>
            </a:r>
          </a:p>
        </p:txBody>
      </p:sp>
    </p:spTree>
    <p:extLst>
      <p:ext uri="{BB962C8B-B14F-4D97-AF65-F5344CB8AC3E}">
        <p14:creationId xmlns:p14="http://schemas.microsoft.com/office/powerpoint/2010/main" val="3208149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0A44-B6A3-A44B-BAB4-9BA58265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OMP Pragma (https://</a:t>
            </a:r>
            <a:r>
              <a:rPr lang="en-US" dirty="0" err="1"/>
              <a:t>slideplayer.com</a:t>
            </a:r>
            <a:r>
              <a:rPr lang="en-US" dirty="0"/>
              <a:t>/slide/3265873/ ):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2760F-D3C4-AA4A-B424-95BFC98F5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39" y="1825625"/>
            <a:ext cx="6000722" cy="4351338"/>
          </a:xfrm>
        </p:spPr>
      </p:pic>
    </p:spTree>
    <p:extLst>
      <p:ext uri="{BB962C8B-B14F-4D97-AF65-F5344CB8AC3E}">
        <p14:creationId xmlns:p14="http://schemas.microsoft.com/office/powerpoint/2010/main" val="50795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D6E7-B38A-C94F-8204-E241D4BD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38B1-E862-414E-A79B-4B08E0251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algorithm this could be highly system dependent</a:t>
            </a:r>
          </a:p>
          <a:p>
            <a:r>
              <a:rPr lang="en-US" dirty="0"/>
              <a:t>Makes a huge difference</a:t>
            </a:r>
          </a:p>
          <a:p>
            <a:r>
              <a:rPr lang="en-US" dirty="0"/>
              <a:t>We want to fit the work we are doing within the system’s cache so we aren’t constantly fetching data from the cache</a:t>
            </a:r>
          </a:p>
          <a:p>
            <a:r>
              <a:rPr lang="en-US" dirty="0"/>
              <a:t>We need to know the size of a cache line and the size of the cache on the target system</a:t>
            </a:r>
          </a:p>
          <a:p>
            <a:r>
              <a:rPr lang="en-US" dirty="0"/>
              <a:t>Most </a:t>
            </a:r>
            <a:r>
              <a:rPr lang="en-US" dirty="0" err="1"/>
              <a:t>fuzzers</a:t>
            </a:r>
            <a:r>
              <a:rPr lang="en-US" dirty="0"/>
              <a:t>/target programs to be fuzzed do not use cache oblivious algorithms </a:t>
            </a:r>
          </a:p>
        </p:txBody>
      </p:sp>
    </p:spTree>
    <p:extLst>
      <p:ext uri="{BB962C8B-B14F-4D97-AF65-F5344CB8AC3E}">
        <p14:creationId xmlns:p14="http://schemas.microsoft.com/office/powerpoint/2010/main" val="1218766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1312-AD98-EE43-A304-B7917BC8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many engineers think cache optimization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A5819-C017-5D4A-9A51-BC4E24C8D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220" y="1825625"/>
            <a:ext cx="2747559" cy="4351338"/>
          </a:xfrm>
        </p:spPr>
      </p:pic>
    </p:spTree>
    <p:extLst>
      <p:ext uri="{BB962C8B-B14F-4D97-AF65-F5344CB8AC3E}">
        <p14:creationId xmlns:p14="http://schemas.microsoft.com/office/powerpoint/2010/main" val="146086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7AB7-AC81-B646-B261-83A18E27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Caching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1AC7-8936-0C4A-9E67-5476DC77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previously mentioned CPU manufacturers provide a special high speed cache that can act as high speed shared memory</a:t>
            </a:r>
          </a:p>
          <a:p>
            <a:r>
              <a:rPr lang="en-US" dirty="0"/>
              <a:t>Xeon Phi does this with MCDRAM</a:t>
            </a:r>
          </a:p>
          <a:p>
            <a:r>
              <a:rPr lang="en-US" dirty="0"/>
              <a:t>Intel optimizing compiler gives some great options for MCDRAM integration. </a:t>
            </a:r>
          </a:p>
          <a:p>
            <a:r>
              <a:rPr lang="en-US" dirty="0"/>
              <a:t>I swear I don’t work for Intel.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79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B994-1936-3942-B48A-16941011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MCDRam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EB813-BD18-A84C-94BE-9175A1E6B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820" y="1825625"/>
            <a:ext cx="6258359" cy="4351338"/>
          </a:xfrm>
        </p:spPr>
      </p:pic>
    </p:spTree>
    <p:extLst>
      <p:ext uri="{BB962C8B-B14F-4D97-AF65-F5344CB8AC3E}">
        <p14:creationId xmlns:p14="http://schemas.microsoft.com/office/powerpoint/2010/main" val="186681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CB92-E854-E849-9C2E-39832FBD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MPI/Multi-host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A68B-D100-9944-8D59-09E18C02A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Spread the process over multiple hosts</a:t>
            </a:r>
          </a:p>
          <a:p>
            <a:r>
              <a:rPr lang="en-US" dirty="0"/>
              <a:t>More flexible than that sounds </a:t>
            </a:r>
          </a:p>
          <a:p>
            <a:r>
              <a:rPr lang="en-US" dirty="0"/>
              <a:t>Different design patterns (think map reduce) can be spread over multiple systems with only the </a:t>
            </a:r>
            <a:r>
              <a:rPr lang="en-US" i="1" dirty="0"/>
              <a:t>target</a:t>
            </a:r>
            <a:r>
              <a:rPr lang="en-US" dirty="0"/>
              <a:t> subroutine being run in different ways on different systems. </a:t>
            </a:r>
          </a:p>
          <a:p>
            <a:r>
              <a:rPr lang="en-US" dirty="0" err="1"/>
              <a:t>E.g</a:t>
            </a:r>
            <a:r>
              <a:rPr lang="en-US" dirty="0"/>
              <a:t> 4 systems for the map, 1 for the reduce </a:t>
            </a:r>
          </a:p>
          <a:p>
            <a:r>
              <a:rPr lang="en-US" dirty="0"/>
              <a:t>Open MPI allows for very flexible automation of that. </a:t>
            </a:r>
          </a:p>
        </p:txBody>
      </p:sp>
    </p:spTree>
    <p:extLst>
      <p:ext uri="{BB962C8B-B14F-4D97-AF65-F5344CB8AC3E}">
        <p14:creationId xmlns:p14="http://schemas.microsoft.com/office/powerpoint/2010/main" val="420793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4336-9328-BF48-B588-D62E14C7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MPI Pragma 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BF27A-2877-D843-BE1A-7480123A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321" y="1825625"/>
            <a:ext cx="5875357" cy="4351338"/>
          </a:xfrm>
        </p:spPr>
      </p:pic>
    </p:spTree>
    <p:extLst>
      <p:ext uri="{BB962C8B-B14F-4D97-AF65-F5344CB8AC3E}">
        <p14:creationId xmlns:p14="http://schemas.microsoft.com/office/powerpoint/2010/main" val="368598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76271-B3B2-EA4A-A4EE-FE34A32B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20F45-70CA-B144-80C3-251C618B6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040" y="1825625"/>
            <a:ext cx="6127919" cy="4351338"/>
          </a:xfrm>
        </p:spPr>
      </p:pic>
    </p:spTree>
    <p:extLst>
      <p:ext uri="{BB962C8B-B14F-4D97-AF65-F5344CB8AC3E}">
        <p14:creationId xmlns:p14="http://schemas.microsoft.com/office/powerpoint/2010/main" val="90994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0913-6C06-3D40-8CA3-2A9F0526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Hack Like This  (CVE-2018-4181, </a:t>
            </a:r>
            <a:r>
              <a:rPr lang="en-US" dirty="0" err="1"/>
              <a:t>MacOs</a:t>
            </a:r>
            <a:r>
              <a:rPr lang="en-US" dirty="0"/>
              <a:t> </a:t>
            </a:r>
            <a:r>
              <a:rPr lang="en-US" dirty="0" err="1"/>
              <a:t>Privesc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76673-4EDD-564A-9715-793069480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0617"/>
            <a:ext cx="10515600" cy="2561353"/>
          </a:xfrm>
        </p:spPr>
      </p:pic>
    </p:spTree>
    <p:extLst>
      <p:ext uri="{BB962C8B-B14F-4D97-AF65-F5344CB8AC3E}">
        <p14:creationId xmlns:p14="http://schemas.microsoft.com/office/powerpoint/2010/main" val="870509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C77-3084-FE44-8D73-533311F8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Acceleration (OpenCL, CUDA and friends)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4380-495A-7F44-A4D9-302BBF45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alternative: Do everything possible on a GPU. </a:t>
            </a:r>
          </a:p>
          <a:p>
            <a:r>
              <a:rPr lang="en-US" dirty="0"/>
              <a:t>Very fast</a:t>
            </a:r>
          </a:p>
          <a:p>
            <a:r>
              <a:rPr lang="en-US" dirty="0"/>
              <a:t>Often requires in-depth redesign of the algorithm in order to get the maximum speed-up </a:t>
            </a:r>
          </a:p>
        </p:txBody>
      </p:sp>
    </p:spTree>
    <p:extLst>
      <p:ext uri="{BB962C8B-B14F-4D97-AF65-F5344CB8AC3E}">
        <p14:creationId xmlns:p14="http://schemas.microsoft.com/office/powerpoint/2010/main" val="730753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8AE9-5FAC-4E4F-85F8-E241A286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Speedup Comparison (source: Nvidia)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2BF7F-1160-8441-B9A3-75498D92B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359" y="2373577"/>
            <a:ext cx="9847281" cy="3129756"/>
          </a:xfrm>
        </p:spPr>
      </p:pic>
    </p:spTree>
    <p:extLst>
      <p:ext uri="{BB962C8B-B14F-4D97-AF65-F5344CB8AC3E}">
        <p14:creationId xmlns:p14="http://schemas.microsoft.com/office/powerpoint/2010/main" val="574129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CB01-DD6A-E940-A6E2-E8777485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31" y="228160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Stack</a:t>
            </a:r>
          </a:p>
        </p:txBody>
      </p:sp>
    </p:spTree>
    <p:extLst>
      <p:ext uri="{BB962C8B-B14F-4D97-AF65-F5344CB8AC3E}">
        <p14:creationId xmlns:p14="http://schemas.microsoft.com/office/powerpoint/2010/main" val="1455878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8ACE-8BAC-974C-9645-39FC103C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High Level Map of the Architecture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783CFB-151F-C14E-B04C-DA4C44379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67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939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B993-17A8-6F46-9CEF-F722BEE5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Queue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661B-5A7E-ED4A-9769-DE9AB55C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an efficient script to kick off the jobs in the system.</a:t>
            </a:r>
          </a:p>
          <a:p>
            <a:r>
              <a:rPr lang="en-US" dirty="0"/>
              <a:t>In an ideal system we can just pop in interesting native code to fuzz and it should not run into problems switching between various programs</a:t>
            </a:r>
          </a:p>
          <a:p>
            <a:r>
              <a:rPr lang="en-US" dirty="0"/>
              <a:t>We do not want to have to do intense customization job to job </a:t>
            </a:r>
          </a:p>
          <a:p>
            <a:r>
              <a:rPr lang="en-US" dirty="0"/>
              <a:t>In a multi-host system the job system needs a way to apportion work between hosts – workload should be known ahead of time </a:t>
            </a:r>
          </a:p>
        </p:txBody>
      </p:sp>
    </p:spTree>
    <p:extLst>
      <p:ext uri="{BB962C8B-B14F-4D97-AF65-F5344CB8AC3E}">
        <p14:creationId xmlns:p14="http://schemas.microsoft.com/office/powerpoint/2010/main" val="2054817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247-20C3-8D47-8A8C-21A5AE81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92E7-A111-0F4D-AA30-1F32425A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Dependent on the rest of the stack </a:t>
            </a:r>
          </a:p>
          <a:p>
            <a:r>
              <a:rPr lang="en-US" dirty="0"/>
              <a:t>You may need something custom if you are doing something unusual </a:t>
            </a:r>
          </a:p>
          <a:p>
            <a:r>
              <a:rPr lang="en-US" dirty="0"/>
              <a:t>Most use software descended from Oracle Grid / Open Grid </a:t>
            </a:r>
          </a:p>
          <a:p>
            <a:r>
              <a:rPr lang="en-US" dirty="0"/>
              <a:t>For the purposes of most of these tests are I am using TORQUE a PBS variant, because it can be easily installed on many Linux distros </a:t>
            </a:r>
          </a:p>
        </p:txBody>
      </p:sp>
    </p:spTree>
    <p:extLst>
      <p:ext uri="{BB962C8B-B14F-4D97-AF65-F5344CB8AC3E}">
        <p14:creationId xmlns:p14="http://schemas.microsoft.com/office/powerpoint/2010/main" val="3272030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E2BA-CA44-1547-A55E-C67A5777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</a:t>
            </a:r>
            <a:r>
              <a:rPr lang="en-US" dirty="0"/>
              <a:t> Job Preprocessing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3D5E-F613-CB42-A9E9-CE4A919A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dirty="0" err="1"/>
              <a:t>fuzzers</a:t>
            </a:r>
            <a:r>
              <a:rPr lang="en-US" dirty="0"/>
              <a:t> will require additional work before fuzzing can start</a:t>
            </a:r>
          </a:p>
          <a:p>
            <a:r>
              <a:rPr lang="en-US" dirty="0"/>
              <a:t>Traditional </a:t>
            </a:r>
            <a:r>
              <a:rPr lang="en-US" dirty="0" err="1"/>
              <a:t>fuzzers</a:t>
            </a:r>
            <a:r>
              <a:rPr lang="en-US" dirty="0"/>
              <a:t> may require a ruleset for fuzzing outputs / some directions for where to fuzz</a:t>
            </a:r>
          </a:p>
          <a:p>
            <a:r>
              <a:rPr lang="en-US" dirty="0"/>
              <a:t>Active guided </a:t>
            </a:r>
            <a:r>
              <a:rPr lang="en-US" dirty="0" err="1"/>
              <a:t>fuzzers</a:t>
            </a:r>
            <a:r>
              <a:rPr lang="en-US" dirty="0"/>
              <a:t> like AFL may require cross-compilation / binary instrumentation </a:t>
            </a:r>
          </a:p>
        </p:txBody>
      </p:sp>
    </p:spTree>
    <p:extLst>
      <p:ext uri="{BB962C8B-B14F-4D97-AF65-F5344CB8AC3E}">
        <p14:creationId xmlns:p14="http://schemas.microsoft.com/office/powerpoint/2010/main" val="1182281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6B65-84C8-8247-AC42-52A2B0DB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AE10-F361-B847-9648-14B5733D5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use AFL for guided fuzzing </a:t>
            </a:r>
          </a:p>
          <a:p>
            <a:r>
              <a:rPr lang="en-US" dirty="0"/>
              <a:t>We are going to use BFF for traditional Fuzzing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14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1DA2-D182-8C43-A1D1-0AC87B54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Auditing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5EBF3-0339-7242-9DE8-BE609CCD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Crashwalk</a:t>
            </a:r>
            <a:r>
              <a:rPr lang="en-US" dirty="0"/>
              <a:t> </a:t>
            </a:r>
          </a:p>
          <a:p>
            <a:r>
              <a:rPr lang="en-US" dirty="0"/>
              <a:t>AFL Crash Analyzer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73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5596-8552-C341-A39B-A0BF8E35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FB473-58CC-404E-90CF-C9A6F919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do we want to isolate triaging from fuzzing?</a:t>
            </a:r>
          </a:p>
          <a:p>
            <a:r>
              <a:rPr lang="en-US" dirty="0"/>
              <a:t>Or do we want to keep the triage step synchronous with the fuzzing? </a:t>
            </a:r>
          </a:p>
        </p:txBody>
      </p:sp>
    </p:spTree>
    <p:extLst>
      <p:ext uri="{BB962C8B-B14F-4D97-AF65-F5344CB8AC3E}">
        <p14:creationId xmlns:p14="http://schemas.microsoft.com/office/powerpoint/2010/main" val="61354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9A0E-6550-0F45-91C0-5C7DE33A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39971-E6F1-354A-B681-F5175952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506" y="1825625"/>
            <a:ext cx="6654987" cy="4351338"/>
          </a:xfrm>
        </p:spPr>
      </p:pic>
    </p:spTree>
    <p:extLst>
      <p:ext uri="{BB962C8B-B14F-4D97-AF65-F5344CB8AC3E}">
        <p14:creationId xmlns:p14="http://schemas.microsoft.com/office/powerpoint/2010/main" val="1734274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355C-1CE8-B04F-873A-05D3B80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2CD-3CB4-A144-86D6-BE465E86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the largest number of good crash test cases possible </a:t>
            </a:r>
          </a:p>
          <a:p>
            <a:r>
              <a:rPr lang="en-US" dirty="0"/>
              <a:t>We also want some data on which crash test cases are most interesting to us </a:t>
            </a:r>
          </a:p>
        </p:txBody>
      </p:sp>
    </p:spTree>
    <p:extLst>
      <p:ext uri="{BB962C8B-B14F-4D97-AF65-F5344CB8AC3E}">
        <p14:creationId xmlns:p14="http://schemas.microsoft.com/office/powerpoint/2010/main" val="1114810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D854-34F7-A249-9675-09DA37FD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27696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Considering the Options For Applying the Optimizations </a:t>
            </a:r>
          </a:p>
        </p:txBody>
      </p:sp>
    </p:spTree>
    <p:extLst>
      <p:ext uri="{BB962C8B-B14F-4D97-AF65-F5344CB8AC3E}">
        <p14:creationId xmlns:p14="http://schemas.microsoft.com/office/powerpoint/2010/main" val="634895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D022-B518-7E4F-A495-63BCA2CC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Fuzzers</a:t>
            </a:r>
            <a:r>
              <a:rPr lang="en-US" dirty="0"/>
              <a:t>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54A0-A9C6-7E4B-8CF5-34979F5D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fuzzer</a:t>
            </a:r>
            <a:r>
              <a:rPr lang="en-US" dirty="0"/>
              <a:t> itself may be only doing a fraction of the work depending on the target software</a:t>
            </a:r>
          </a:p>
          <a:p>
            <a:r>
              <a:rPr lang="en-US" dirty="0"/>
              <a:t>Most of the delays will be generated as the fuzzing software kicks off new iterations of the software</a:t>
            </a:r>
          </a:p>
          <a:p>
            <a:r>
              <a:rPr lang="en-US" dirty="0"/>
              <a:t>Fork typically costs a lot. </a:t>
            </a:r>
          </a:p>
          <a:p>
            <a:r>
              <a:rPr lang="en-US" dirty="0" err="1"/>
              <a:t>Fuzzer</a:t>
            </a:r>
            <a:r>
              <a:rPr lang="en-US" dirty="0"/>
              <a:t> will spend a lot of its time waiting for the fuzz case in the target software to finish. </a:t>
            </a:r>
          </a:p>
          <a:p>
            <a:r>
              <a:rPr lang="en-US" dirty="0"/>
              <a:t>It is possible to have a situation where the parent process is taking more time than the child, but this is uncommon. </a:t>
            </a:r>
          </a:p>
        </p:txBody>
      </p:sp>
    </p:spTree>
    <p:extLst>
      <p:ext uri="{BB962C8B-B14F-4D97-AF65-F5344CB8AC3E}">
        <p14:creationId xmlns:p14="http://schemas.microsoft.com/office/powerpoint/2010/main" val="796729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33EC-2F2B-EA46-BE97-9B9105D1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Fuzzers</a:t>
            </a:r>
            <a:r>
              <a:rPr lang="en-US" dirty="0"/>
              <a:t> - 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ABB3-1A5D-F846-9B62-4FDEEA4E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already be optimizing the software this way to the best degree you can with basic tools.</a:t>
            </a:r>
          </a:p>
          <a:p>
            <a:r>
              <a:rPr lang="en-US" dirty="0"/>
              <a:t>In order to squeeze every last bit of performance we could make sure and specify the supported AVX instruction size to the compiler </a:t>
            </a:r>
          </a:p>
          <a:p>
            <a:r>
              <a:rPr lang="en-US" dirty="0"/>
              <a:t>With an Optimizing oriented compiler we could inspect the code for areas where optimization failed </a:t>
            </a:r>
          </a:p>
          <a:p>
            <a:r>
              <a:rPr lang="en-US" dirty="0"/>
              <a:t>For our purposes not worth it! </a:t>
            </a:r>
          </a:p>
        </p:txBody>
      </p:sp>
    </p:spTree>
    <p:extLst>
      <p:ext uri="{BB962C8B-B14F-4D97-AF65-F5344CB8AC3E}">
        <p14:creationId xmlns:p14="http://schemas.microsoft.com/office/powerpoint/2010/main" val="1754757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95C7-1018-7848-849A-BFAF5D22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Experiment – Guided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9733-14A8-0242-B00B-A147BABF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advertises a maximum difference of 6x performance in transition from AVX256 to 512 for </a:t>
            </a:r>
            <a:r>
              <a:rPr lang="en-US" i="1" dirty="0"/>
              <a:t>optimal</a:t>
            </a:r>
            <a:r>
              <a:rPr lang="en-US" dirty="0"/>
              <a:t> workloads</a:t>
            </a:r>
          </a:p>
          <a:p>
            <a:r>
              <a:rPr lang="en-US" dirty="0"/>
              <a:t>Since AFL doesn’t spend its days doing linear algebra things aren’t that rosy </a:t>
            </a:r>
          </a:p>
          <a:p>
            <a:r>
              <a:rPr lang="en-US" dirty="0"/>
              <a:t>Maybe a 2% speedup on large workloads. Likely totally negligible </a:t>
            </a:r>
          </a:p>
        </p:txBody>
      </p:sp>
    </p:spTree>
    <p:extLst>
      <p:ext uri="{BB962C8B-B14F-4D97-AF65-F5344CB8AC3E}">
        <p14:creationId xmlns:p14="http://schemas.microsoft.com/office/powerpoint/2010/main" val="2245149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EBDB-CD7F-154C-93AF-F6B10D5E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Fuzzers</a:t>
            </a:r>
            <a:r>
              <a:rPr lang="en-US" dirty="0"/>
              <a:t> – OpenMP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08145-F684-CF4D-8B36-3C6ABC77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reason to consider this </a:t>
            </a:r>
          </a:p>
          <a:p>
            <a:r>
              <a:rPr lang="en-US" dirty="0" err="1"/>
              <a:t>Fuzzers</a:t>
            </a:r>
            <a:r>
              <a:rPr lang="en-US" dirty="0"/>
              <a:t> that consider multiple cases at once (like AFL) will expend all threads quickly. </a:t>
            </a:r>
          </a:p>
          <a:p>
            <a:r>
              <a:rPr lang="en-US" dirty="0"/>
              <a:t>Very little opportunity for further threading.</a:t>
            </a:r>
          </a:p>
          <a:p>
            <a:r>
              <a:rPr lang="en-US" dirty="0"/>
              <a:t>It’s very unlikely we will find much for the </a:t>
            </a:r>
            <a:r>
              <a:rPr lang="en-US" dirty="0" err="1"/>
              <a:t>fuzzer</a:t>
            </a:r>
            <a:r>
              <a:rPr lang="en-US" dirty="0"/>
              <a:t> to do while it’s waiting on child jobs to finish </a:t>
            </a:r>
          </a:p>
        </p:txBody>
      </p:sp>
    </p:spTree>
    <p:extLst>
      <p:ext uri="{BB962C8B-B14F-4D97-AF65-F5344CB8AC3E}">
        <p14:creationId xmlns:p14="http://schemas.microsoft.com/office/powerpoint/2010/main" val="2486038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32F0-4ACF-1049-96BE-99973E5C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Fuzzers</a:t>
            </a:r>
            <a:r>
              <a:rPr lang="en-US" dirty="0"/>
              <a:t> – </a:t>
            </a:r>
            <a:r>
              <a:rPr lang="en-US" dirty="0" err="1"/>
              <a:t>OpenMPI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C2C2-AB4B-8540-B5F4-4A7E85A5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preferred approach</a:t>
            </a:r>
          </a:p>
          <a:p>
            <a:r>
              <a:rPr lang="en-US" dirty="0"/>
              <a:t>Each </a:t>
            </a:r>
            <a:r>
              <a:rPr lang="en-US" dirty="0" err="1"/>
              <a:t>fuzzer</a:t>
            </a:r>
            <a:r>
              <a:rPr lang="en-US" dirty="0"/>
              <a:t> runs it’s own children on multiple compute nodes </a:t>
            </a:r>
          </a:p>
          <a:p>
            <a:r>
              <a:rPr lang="en-US" dirty="0"/>
              <a:t>Open Question: Is there another variation on this approach that more efficiently uses our resources?</a:t>
            </a:r>
          </a:p>
        </p:txBody>
      </p:sp>
    </p:spTree>
    <p:extLst>
      <p:ext uri="{BB962C8B-B14F-4D97-AF65-F5344CB8AC3E}">
        <p14:creationId xmlns:p14="http://schemas.microsoft.com/office/powerpoint/2010/main" val="2323727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493B-A2E1-284A-85C6-19749BC6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of Cache Optimization of </a:t>
            </a:r>
            <a:r>
              <a:rPr lang="en-US" dirty="0" err="1"/>
              <a:t>Fuzzers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5ED6-A2E1-2A4F-9B55-3E9A7DF1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wont bother. </a:t>
            </a:r>
          </a:p>
          <a:p>
            <a:r>
              <a:rPr lang="en-US" dirty="0" err="1"/>
              <a:t>Fuzzer</a:t>
            </a:r>
            <a:r>
              <a:rPr lang="en-US" dirty="0"/>
              <a:t> itself doesn’t spend enough time thinking for this to come into play unless we are doing massive workloads. </a:t>
            </a:r>
          </a:p>
        </p:txBody>
      </p:sp>
    </p:spTree>
    <p:extLst>
      <p:ext uri="{BB962C8B-B14F-4D97-AF65-F5344CB8AC3E}">
        <p14:creationId xmlns:p14="http://schemas.microsoft.com/office/powerpoint/2010/main" val="3647487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F8F8-CFB6-DA48-B5ED-BAABB254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Software – SIMD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6C3A8-A67A-1C46-941B-8196D1C52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might be useful.</a:t>
            </a:r>
          </a:p>
          <a:p>
            <a:r>
              <a:rPr lang="en-US" dirty="0"/>
              <a:t>If you are able to recompile the software, you might be able to get a better result in terms of the execution speed. </a:t>
            </a:r>
          </a:p>
          <a:p>
            <a:r>
              <a:rPr lang="en-US" dirty="0"/>
              <a:t>Changes that require extra macros for a optimizing compiler or by hand re-arranging to prevent data races may induce different behaviors than the tested software. </a:t>
            </a:r>
          </a:p>
          <a:p>
            <a:r>
              <a:rPr lang="en-US" dirty="0"/>
              <a:t>Possibly worth it. </a:t>
            </a:r>
          </a:p>
        </p:txBody>
      </p:sp>
    </p:spTree>
    <p:extLst>
      <p:ext uri="{BB962C8B-B14F-4D97-AF65-F5344CB8AC3E}">
        <p14:creationId xmlns:p14="http://schemas.microsoft.com/office/powerpoint/2010/main" val="3265633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BAC3-0D43-9F4F-A6C1-80EDA2B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SIMD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43DD-BF84-F048-8A5F-F2CD2F67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dependent on the exact workload</a:t>
            </a:r>
          </a:p>
          <a:p>
            <a:r>
              <a:rPr lang="en-US" dirty="0"/>
              <a:t>If the targeted program spends a lot time doing vector </a:t>
            </a:r>
            <a:r>
              <a:rPr lang="en-US" dirty="0" err="1"/>
              <a:t>mathish</a:t>
            </a:r>
            <a:r>
              <a:rPr lang="en-US" dirty="0"/>
              <a:t> things the automated methods will yield </a:t>
            </a:r>
            <a:r>
              <a:rPr lang="en-US" i="1" dirty="0"/>
              <a:t>some</a:t>
            </a:r>
            <a:r>
              <a:rPr lang="en-US" dirty="0"/>
              <a:t> speedup roughly proportional to the time spent doing vector math-</a:t>
            </a:r>
            <a:r>
              <a:rPr lang="en-US" dirty="0" err="1"/>
              <a:t>ish</a:t>
            </a:r>
            <a:r>
              <a:rPr lang="en-US" dirty="0"/>
              <a:t> things </a:t>
            </a:r>
          </a:p>
          <a:p>
            <a:r>
              <a:rPr lang="en-US" dirty="0"/>
              <a:t>Observed 10%+ speedups in generation of fuzz cases for appropriate work loads as compared to control </a:t>
            </a:r>
          </a:p>
        </p:txBody>
      </p:sp>
    </p:spTree>
    <p:extLst>
      <p:ext uri="{BB962C8B-B14F-4D97-AF65-F5344CB8AC3E}">
        <p14:creationId xmlns:p14="http://schemas.microsoft.com/office/powerpoint/2010/main" val="65541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081-9678-F74D-85C8-42EFC8A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Also Like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BA1C4-DC6E-E540-A9D1-B5B86D860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924" y="1385358"/>
            <a:ext cx="3816151" cy="5088202"/>
          </a:xfrm>
        </p:spPr>
      </p:pic>
    </p:spTree>
    <p:extLst>
      <p:ext uri="{BB962C8B-B14F-4D97-AF65-F5344CB8AC3E}">
        <p14:creationId xmlns:p14="http://schemas.microsoft.com/office/powerpoint/2010/main" val="1311377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6A45-D111-764C-99F0-1D8BA11E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Software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A123-C7D8-9742-8146-EC3F11862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traditional set-up the systems threads will be eaten up all the child jobs </a:t>
            </a:r>
          </a:p>
          <a:p>
            <a:r>
              <a:rPr lang="en-US" dirty="0"/>
              <a:t>There isn’t a good way to </a:t>
            </a:r>
            <a:r>
              <a:rPr lang="en-US" i="1" dirty="0"/>
              <a:t>automatically</a:t>
            </a:r>
            <a:r>
              <a:rPr lang="en-US" dirty="0"/>
              <a:t> alter the threading paradigm of the child program in such a way that we are guaranteed the semantics will remain the same. </a:t>
            </a:r>
          </a:p>
          <a:p>
            <a:r>
              <a:rPr lang="en-US" dirty="0"/>
              <a:t>By hand optimization may be possible </a:t>
            </a:r>
          </a:p>
        </p:txBody>
      </p:sp>
    </p:spTree>
    <p:extLst>
      <p:ext uri="{BB962C8B-B14F-4D97-AF65-F5344CB8AC3E}">
        <p14:creationId xmlns:p14="http://schemas.microsoft.com/office/powerpoint/2010/main" val="1980929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C561-7100-044E-9623-E5646973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for the Threading of Child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7C46-1B6F-5C4A-A6E0-0DB0D746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Assume a coverage guided </a:t>
            </a:r>
            <a:r>
              <a:rPr lang="en-US" dirty="0" err="1"/>
              <a:t>fuzzer</a:t>
            </a:r>
            <a:r>
              <a:rPr lang="en-US" dirty="0"/>
              <a:t> </a:t>
            </a:r>
          </a:p>
          <a:p>
            <a:r>
              <a:rPr lang="en-US" dirty="0"/>
              <a:t>What most of our time is wasted getting to the “unexplored” part of the program? </a:t>
            </a:r>
          </a:p>
          <a:p>
            <a:r>
              <a:rPr lang="en-US" dirty="0"/>
              <a:t>We could likely save threads by finding a way to multithread the bits of the program that differ between fuzz cases (not that we know what those are!) </a:t>
            </a:r>
          </a:p>
          <a:p>
            <a:r>
              <a:rPr lang="en-US" dirty="0"/>
              <a:t>Could the opposite by possible? </a:t>
            </a:r>
          </a:p>
          <a:p>
            <a:r>
              <a:rPr lang="en-US" dirty="0"/>
              <a:t>Could we identify the invariant parts of the program, use smart multithreading there and then handle the parts of the program that appear to be changing as a special case?</a:t>
            </a:r>
          </a:p>
          <a:p>
            <a:r>
              <a:rPr lang="en-US" dirty="0"/>
              <a:t>Could that possibly help? </a:t>
            </a:r>
          </a:p>
        </p:txBody>
      </p:sp>
    </p:spTree>
    <p:extLst>
      <p:ext uri="{BB962C8B-B14F-4D97-AF65-F5344CB8AC3E}">
        <p14:creationId xmlns:p14="http://schemas.microsoft.com/office/powerpoint/2010/main" val="2130749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6D96-E0CA-9644-9463-F7DA58E9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Software – </a:t>
            </a:r>
            <a:r>
              <a:rPr lang="en-US" dirty="0" err="1"/>
              <a:t>OpenMPI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3385C-B255-DE47-ABD7-88E7B10BD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Fuzzing Paradigms (especially guided fuzzing) The target software will be run as a child process of the </a:t>
            </a:r>
            <a:r>
              <a:rPr lang="en-US" dirty="0" err="1"/>
              <a:t>Fuzzer</a:t>
            </a:r>
            <a:r>
              <a:rPr lang="en-US" dirty="0"/>
              <a:t> </a:t>
            </a:r>
          </a:p>
          <a:p>
            <a:r>
              <a:rPr lang="en-US" dirty="0"/>
              <a:t>This means we can’t easily separately parallelize the children from the </a:t>
            </a:r>
            <a:r>
              <a:rPr lang="en-US" dirty="0" err="1"/>
              <a:t>fuzzer</a:t>
            </a:r>
            <a:r>
              <a:rPr lang="en-US" dirty="0"/>
              <a:t>. Most distributed fuzzing approaches do not attempt to do this. </a:t>
            </a:r>
          </a:p>
        </p:txBody>
      </p:sp>
    </p:spTree>
    <p:extLst>
      <p:ext uri="{BB962C8B-B14F-4D97-AF65-F5344CB8AC3E}">
        <p14:creationId xmlns:p14="http://schemas.microsoft.com/office/powerpoint/2010/main" val="1165280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DFD7-4923-7746-84E4-DA2578F8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Selective Open MPI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9E0F0-BAF5-6C4A-9005-624CC3E3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 what if we only parallelized certain parts of the child process?</a:t>
            </a:r>
          </a:p>
          <a:p>
            <a:r>
              <a:rPr lang="en-US" dirty="0"/>
              <a:t>In this case we the only interesting avenue I can think of is to parallelize the areas of the program that have not yet been reached by the program. </a:t>
            </a:r>
          </a:p>
          <a:p>
            <a:r>
              <a:rPr lang="en-US" dirty="0"/>
              <a:t>Doing this </a:t>
            </a:r>
            <a:r>
              <a:rPr lang="en-US" i="1" dirty="0"/>
              <a:t>automatically</a:t>
            </a:r>
            <a:r>
              <a:rPr lang="en-US" dirty="0"/>
              <a:t> is a challenge and would likely require a special instrumenting compiler similar to what AFL does </a:t>
            </a:r>
          </a:p>
        </p:txBody>
      </p:sp>
    </p:spTree>
    <p:extLst>
      <p:ext uri="{BB962C8B-B14F-4D97-AF65-F5344CB8AC3E}">
        <p14:creationId xmlns:p14="http://schemas.microsoft.com/office/powerpoint/2010/main" val="1135772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F7B-F0A7-2543-AA61-CA312171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Software with OpenMP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0533-04F8-EA4F-9ADF-B0E105ED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think this will work very well. </a:t>
            </a:r>
          </a:p>
          <a:p>
            <a:r>
              <a:rPr lang="en-US" dirty="0"/>
              <a:t>It doesn’t. </a:t>
            </a:r>
          </a:p>
          <a:p>
            <a:r>
              <a:rPr lang="en-US" dirty="0"/>
              <a:t>Manual addition of OpenMP pragmas into fuzzed software provides nearly no performance gain.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91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D033-7BE0-F141-A9E0-97BAD39A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Triage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F553E-37A4-424C-9C38-25898A6A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crash triage will need to invoke a debugger for each job it’s running. </a:t>
            </a:r>
          </a:p>
          <a:p>
            <a:r>
              <a:rPr lang="en-US" dirty="0"/>
              <a:t>Then the debugger must invoke the target program and run it until it crashes. </a:t>
            </a:r>
          </a:p>
          <a:p>
            <a:r>
              <a:rPr lang="en-US" dirty="0"/>
              <a:t>This sucks. </a:t>
            </a:r>
          </a:p>
          <a:p>
            <a:r>
              <a:rPr lang="en-US" dirty="0"/>
              <a:t>We are waiting around for two forks and a crash. </a:t>
            </a:r>
          </a:p>
          <a:p>
            <a:r>
              <a:rPr lang="en-US" dirty="0"/>
              <a:t>Actually three when you think about kicking on the triage software it’s 3. </a:t>
            </a:r>
          </a:p>
        </p:txBody>
      </p:sp>
    </p:spTree>
    <p:extLst>
      <p:ext uri="{BB962C8B-B14F-4D97-AF65-F5344CB8AC3E}">
        <p14:creationId xmlns:p14="http://schemas.microsoft.com/office/powerpoint/2010/main" val="2469198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7563-5CC6-9143-8D14-0380CD55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Triage Software – SIMD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4895-26C7-EE4A-B3F3-34C8BE58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 to gain here, the triage software is typically doing no significant work of it’s own. </a:t>
            </a:r>
          </a:p>
          <a:p>
            <a:r>
              <a:rPr lang="en-US" dirty="0"/>
              <a:t>Often just reading strings out of GDB and doing some basic business logic. </a:t>
            </a:r>
          </a:p>
        </p:txBody>
      </p:sp>
    </p:spTree>
    <p:extLst>
      <p:ext uri="{BB962C8B-B14F-4D97-AF65-F5344CB8AC3E}">
        <p14:creationId xmlns:p14="http://schemas.microsoft.com/office/powerpoint/2010/main" val="1129332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1328-2392-8047-B5F7-965752DF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Triage Software OpenMP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5961-F7FC-6A48-9612-03558321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kick off all the system threads we have while we are waiting for the debugger to answer back. </a:t>
            </a:r>
          </a:p>
          <a:p>
            <a:r>
              <a:rPr lang="en-US" dirty="0"/>
              <a:t>Triage software already does this </a:t>
            </a:r>
          </a:p>
        </p:txBody>
      </p:sp>
    </p:spTree>
    <p:extLst>
      <p:ext uri="{BB962C8B-B14F-4D97-AF65-F5344CB8AC3E}">
        <p14:creationId xmlns:p14="http://schemas.microsoft.com/office/powerpoint/2010/main" val="246963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8D4A-FB1D-A74A-9129-FC9F71BC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Triage Software 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C193-06E9-D14B-96DA-D4AF451EF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scan further by dividing the crash corpus across our cluster, running the triage software separately on each node. </a:t>
            </a:r>
          </a:p>
          <a:p>
            <a:r>
              <a:rPr lang="en-US" dirty="0"/>
              <a:t>Bring back the results when we are done. </a:t>
            </a:r>
          </a:p>
          <a:p>
            <a:r>
              <a:rPr lang="en-US" dirty="0"/>
              <a:t>If the data isn’t strictly independent (“find me the biggest”) we can make comparisons on the mother node. </a:t>
            </a:r>
          </a:p>
        </p:txBody>
      </p:sp>
    </p:spTree>
    <p:extLst>
      <p:ext uri="{BB962C8B-B14F-4D97-AF65-F5344CB8AC3E}">
        <p14:creationId xmlns:p14="http://schemas.microsoft.com/office/powerpoint/2010/main" val="1092276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BF2B-23E7-6E41-84F7-46D869F2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in this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FC73-20B5-4245-A756-E616C0DB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great majority of the work is in the child process</a:t>
            </a:r>
          </a:p>
          <a:p>
            <a:r>
              <a:rPr lang="en-US" dirty="0"/>
              <a:t>Optimizations to the </a:t>
            </a:r>
            <a:r>
              <a:rPr lang="en-US" dirty="0" err="1"/>
              <a:t>fuzzer</a:t>
            </a:r>
            <a:r>
              <a:rPr lang="en-US" dirty="0"/>
              <a:t> itself don’t make as much difference to the overall performance as optimizations to the child processes</a:t>
            </a:r>
          </a:p>
          <a:p>
            <a:r>
              <a:rPr lang="en-US" dirty="0"/>
              <a:t>But optimizations have to keep the semantics of the original program</a:t>
            </a:r>
          </a:p>
          <a:p>
            <a:r>
              <a:rPr lang="en-US" dirty="0"/>
              <a:t>There might be opportunities to further up the </a:t>
            </a:r>
            <a:r>
              <a:rPr lang="en-US" dirty="0" err="1"/>
              <a:t>anty</a:t>
            </a:r>
            <a:r>
              <a:rPr lang="en-US" dirty="0"/>
              <a:t> if we setup an exotic threading/MPI paradigm. </a:t>
            </a:r>
          </a:p>
        </p:txBody>
      </p:sp>
    </p:spTree>
    <p:extLst>
      <p:ext uri="{BB962C8B-B14F-4D97-AF65-F5344CB8AC3E}">
        <p14:creationId xmlns:p14="http://schemas.microsoft.com/office/powerpoint/2010/main" val="155267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FB7-CD6C-BC48-92DF-2A485184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341A-1BF3-5141-852D-4D04A1ED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@JohnDunlap2</a:t>
            </a:r>
          </a:p>
          <a:p>
            <a:r>
              <a:rPr lang="en-US" dirty="0">
                <a:hlinkClick r:id="rId2"/>
              </a:rPr>
              <a:t>https://github.com/MrSynAckSter/</a:t>
            </a:r>
            <a:endParaRPr lang="en-US" dirty="0"/>
          </a:p>
          <a:p>
            <a:r>
              <a:rPr lang="en-US" dirty="0" err="1"/>
              <a:t>johndunlapdev@gmail.com</a:t>
            </a:r>
            <a:endParaRPr lang="en-US" dirty="0"/>
          </a:p>
          <a:p>
            <a:r>
              <a:rPr lang="en-US" dirty="0"/>
              <a:t>Security Researcher </a:t>
            </a:r>
          </a:p>
          <a:p>
            <a:r>
              <a:rPr lang="en-US" dirty="0"/>
              <a:t>Reverse Engineer </a:t>
            </a:r>
          </a:p>
          <a:p>
            <a:r>
              <a:rPr lang="en-US" dirty="0"/>
              <a:t>Avid collector of bad software</a:t>
            </a:r>
          </a:p>
          <a:p>
            <a:r>
              <a:rPr lang="en-US" dirty="0"/>
              <a:t>Work for </a:t>
            </a:r>
            <a:r>
              <a:rPr lang="en-US" dirty="0" err="1"/>
              <a:t>GDSSecurity</a:t>
            </a:r>
            <a:r>
              <a:rPr lang="en-US" dirty="0"/>
              <a:t> doing code review / RE / Research / </a:t>
            </a:r>
            <a:r>
              <a:rPr lang="en-US" dirty="0" err="1"/>
              <a:t>pentesting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00683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FC6A-0B97-5E48-A9D8-5FCDC0C5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4648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</a:t>
            </a:r>
            <a:r>
              <a:rPr lang="en-US" dirty="0" err="1"/>
              <a:t>Fuzzer</a:t>
            </a:r>
            <a:r>
              <a:rPr lang="en-US" dirty="0"/>
              <a:t> Race</a:t>
            </a:r>
          </a:p>
        </p:txBody>
      </p:sp>
    </p:spTree>
    <p:extLst>
      <p:ext uri="{BB962C8B-B14F-4D97-AF65-F5344CB8AC3E}">
        <p14:creationId xmlns:p14="http://schemas.microsoft.com/office/powerpoint/2010/main" val="4045016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4D9D-F47C-A54B-83AB-D1117F34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5F137-3DE0-844A-8EAE-5D75127C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set up several of our imaginative fuzzing cluster designs and run them head on with each other. </a:t>
            </a:r>
          </a:p>
          <a:p>
            <a:r>
              <a:rPr lang="en-US" dirty="0"/>
              <a:t>We may learn some things from the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9607671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E601-B974-B347-BC95-C33D2314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VPS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6252E-95BE-7E4B-8C38-5FFEAA420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Ocean High Performance Nodes x 3</a:t>
            </a:r>
          </a:p>
          <a:p>
            <a:r>
              <a:rPr lang="en-US" dirty="0"/>
              <a:t>Fourth Node as ”control” </a:t>
            </a:r>
          </a:p>
          <a:p>
            <a:r>
              <a:rPr lang="en-US" dirty="0"/>
              <a:t>Running TORQUE for control queueing </a:t>
            </a:r>
          </a:p>
          <a:p>
            <a:r>
              <a:rPr lang="en-US" dirty="0"/>
              <a:t>Using the stacks described before: </a:t>
            </a:r>
          </a:p>
          <a:p>
            <a:r>
              <a:rPr lang="en-US" dirty="0"/>
              <a:t>Torque-&gt;AFL-&gt;</a:t>
            </a:r>
            <a:r>
              <a:rPr lang="en-US" dirty="0" err="1"/>
              <a:t>Crashwalk</a:t>
            </a:r>
            <a:r>
              <a:rPr lang="en-US" dirty="0"/>
              <a:t> </a:t>
            </a:r>
          </a:p>
          <a:p>
            <a:r>
              <a:rPr lang="en-US" dirty="0"/>
              <a:t>Torque-&gt;AFL-&gt;</a:t>
            </a:r>
            <a:r>
              <a:rPr lang="en-US" dirty="0" err="1"/>
              <a:t>Afl</a:t>
            </a:r>
            <a:r>
              <a:rPr lang="en-US" dirty="0"/>
              <a:t> crash Analyzer </a:t>
            </a:r>
          </a:p>
          <a:p>
            <a:r>
              <a:rPr lang="en-US" dirty="0"/>
              <a:t>Torque-&gt;BFF-&gt;</a:t>
            </a:r>
            <a:r>
              <a:rPr lang="en-US" dirty="0" err="1"/>
              <a:t>crashwalk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062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0A77-B279-974A-BD79-72F287F6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cluster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A5E2C-E994-E74D-8D65-5B836659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971" y="1613414"/>
            <a:ext cx="4550229" cy="4229380"/>
          </a:xfrm>
        </p:spPr>
      </p:pic>
    </p:spTree>
    <p:extLst>
      <p:ext uri="{BB962C8B-B14F-4D97-AF65-F5344CB8AC3E}">
        <p14:creationId xmlns:p14="http://schemas.microsoft.com/office/powerpoint/2010/main" val="343403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2B99-7C27-834D-9696-C518B477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CLUSTER LIVES!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16E6A-8E1D-2B4F-BB1B-3A9CBE7D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138" y="1496291"/>
            <a:ext cx="6939462" cy="4680672"/>
          </a:xfrm>
        </p:spPr>
      </p:pic>
    </p:spTree>
    <p:extLst>
      <p:ext uri="{BB962C8B-B14F-4D97-AF65-F5344CB8AC3E}">
        <p14:creationId xmlns:p14="http://schemas.microsoft.com/office/powerpoint/2010/main" val="2310213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E39A-07A2-3E44-B3DA-B45FC3A3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9E515-FBD7-1F43-BDE4-E586EB7ED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Objdump</a:t>
            </a:r>
            <a:r>
              <a:rPr lang="en-US" dirty="0"/>
              <a:t> (No idea if it has crashes!) </a:t>
            </a:r>
          </a:p>
          <a:p>
            <a:r>
              <a:rPr lang="en-US" dirty="0"/>
              <a:t>Old </a:t>
            </a:r>
            <a:r>
              <a:rPr lang="en-US" dirty="0" err="1"/>
              <a:t>Libmagic</a:t>
            </a:r>
            <a:r>
              <a:rPr lang="en-US" dirty="0"/>
              <a:t> command line (because we know it has lots of crashes) </a:t>
            </a:r>
          </a:p>
        </p:txBody>
      </p:sp>
    </p:spTree>
    <p:extLst>
      <p:ext uri="{BB962C8B-B14F-4D97-AF65-F5344CB8AC3E}">
        <p14:creationId xmlns:p14="http://schemas.microsoft.com/office/powerpoint/2010/main" val="19086356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6184-770F-D84C-860F-198CAE27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2C99-5FA0-6341-8807-7A9F4A78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Fuzzer</a:t>
            </a:r>
            <a:r>
              <a:rPr lang="en-US" dirty="0"/>
              <a:t> gets run for 10 minutes. (Controlled by queuing system)</a:t>
            </a:r>
          </a:p>
          <a:p>
            <a:r>
              <a:rPr lang="en-US" dirty="0"/>
              <a:t>1 run on the control node. </a:t>
            </a:r>
          </a:p>
          <a:p>
            <a:r>
              <a:rPr lang="en-US" dirty="0"/>
              <a:t>1 run with trivial parallelization (</a:t>
            </a:r>
            <a:r>
              <a:rPr lang="en-US" dirty="0" err="1"/>
              <a:t>i.e</a:t>
            </a:r>
            <a:r>
              <a:rPr lang="en-US" dirty="0"/>
              <a:t> same thing on all nodes) </a:t>
            </a:r>
          </a:p>
          <a:p>
            <a:r>
              <a:rPr lang="en-US" dirty="0"/>
              <a:t>1 run with trivial parallelization + SIMD optimization of the child program to whatever degree is possible. </a:t>
            </a:r>
          </a:p>
          <a:p>
            <a:r>
              <a:rPr lang="en-US" dirty="0"/>
              <a:t>1 run with all the above and OMP pragmas </a:t>
            </a:r>
          </a:p>
        </p:txBody>
      </p:sp>
    </p:spTree>
    <p:extLst>
      <p:ext uri="{BB962C8B-B14F-4D97-AF65-F5344CB8AC3E}">
        <p14:creationId xmlns:p14="http://schemas.microsoft.com/office/powerpoint/2010/main" val="354979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AA4D-83FE-334D-B251-DF967985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Results (no triage):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0D7B62-09F6-CD4A-A933-E2D0C3F24A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450182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466774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057700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162984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634984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57450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(4x4 nodes)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80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Libmagic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09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Objdump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774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641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6377-DB82-C84D-8C54-25C117D6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3" y="2763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 promise I’ll post a more scientific graph of the performance to twitter soon.</a:t>
            </a:r>
          </a:p>
        </p:txBody>
      </p:sp>
    </p:spTree>
    <p:extLst>
      <p:ext uri="{BB962C8B-B14F-4D97-AF65-F5344CB8AC3E}">
        <p14:creationId xmlns:p14="http://schemas.microsoft.com/office/powerpoint/2010/main" val="100950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F68D-DAEF-B24B-AB45-CBB76CF0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04" y="27045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 swear I can do statistics. I just really hate putting together graphs in </a:t>
            </a:r>
            <a:r>
              <a:rPr lang="en-US" dirty="0" err="1"/>
              <a:t>mathematica</a:t>
            </a:r>
            <a:r>
              <a:rPr lang="en-US" dirty="0"/>
              <a:t>/Octave/R</a:t>
            </a:r>
          </a:p>
        </p:txBody>
      </p:sp>
    </p:spTree>
    <p:extLst>
      <p:ext uri="{BB962C8B-B14F-4D97-AF65-F5344CB8AC3E}">
        <p14:creationId xmlns:p14="http://schemas.microsoft.com/office/powerpoint/2010/main" val="2620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24BD-D7A1-D34B-886D-61179FA5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Talks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EAB0-1322-1947-9027-144FA019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DNA Encryption: Encrypting Information in Living Organisms  (Defcon 2018)</a:t>
            </a:r>
          </a:p>
          <a:p>
            <a:r>
              <a:rPr lang="en-US" dirty="0"/>
              <a:t>Learning to Listen: Machine Learning for Adaptive Wireless Adversary Detection  (Defcon 2018)</a:t>
            </a:r>
          </a:p>
          <a:p>
            <a:r>
              <a:rPr lang="en-US" dirty="0"/>
              <a:t>FPGAs: A new attack surface for embedded adversaries </a:t>
            </a:r>
          </a:p>
          <a:p>
            <a:r>
              <a:rPr lang="en-US" dirty="0"/>
              <a:t>Life B4 1337: The Hacker’s Illustrated Guide to Script Kiddy History (Hope 12, 2018) </a:t>
            </a:r>
          </a:p>
          <a:p>
            <a:r>
              <a:rPr lang="en-US" dirty="0"/>
              <a:t>A Tangle of Plastic Spaghetti: A Look Into the Security of 3D Printers (Defcon 2017) </a:t>
            </a:r>
          </a:p>
          <a:p>
            <a:r>
              <a:rPr lang="en-US" dirty="0"/>
              <a:t>Jumping the Fence: Implementing Jump Oriented Programming (</a:t>
            </a:r>
            <a:r>
              <a:rPr lang="en-US" dirty="0" err="1"/>
              <a:t>ANYcon</a:t>
            </a:r>
            <a:r>
              <a:rPr lang="en-US" dirty="0"/>
              <a:t>, 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351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199B-BED1-4247-9A14-700C6B58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52" y="291832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You might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4058153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BF8E-DC99-2548-B210-D0AE3E64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161B-D043-1443-8A16-C137FCC74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Distributing across multiple nodes works very well. </a:t>
            </a:r>
          </a:p>
          <a:p>
            <a:r>
              <a:rPr lang="en-US" dirty="0"/>
              <a:t>We knew that already. </a:t>
            </a:r>
          </a:p>
          <a:p>
            <a:r>
              <a:rPr lang="en-US" dirty="0"/>
              <a:t>Performing automated optimization of the </a:t>
            </a:r>
            <a:r>
              <a:rPr lang="en-US" i="1" dirty="0"/>
              <a:t>target</a:t>
            </a:r>
            <a:r>
              <a:rPr lang="en-US" dirty="0"/>
              <a:t> program rather than the </a:t>
            </a:r>
            <a:r>
              <a:rPr lang="en-US" dirty="0" err="1"/>
              <a:t>fuzzer</a:t>
            </a:r>
            <a:r>
              <a:rPr lang="en-US" dirty="0"/>
              <a:t> is the easiest way to gain </a:t>
            </a:r>
            <a:r>
              <a:rPr lang="en-US" dirty="0" err="1"/>
              <a:t>thoroughput</a:t>
            </a:r>
            <a:r>
              <a:rPr lang="en-US" dirty="0"/>
              <a:t> </a:t>
            </a:r>
          </a:p>
          <a:p>
            <a:r>
              <a:rPr lang="en-US" i="1" dirty="0"/>
              <a:t>Manual </a:t>
            </a:r>
            <a:r>
              <a:rPr lang="en-US" dirty="0"/>
              <a:t>optimization and slicing of the target software provides much better performance gains but is labor intensive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9423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F859-49C7-824D-B744-A176A516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Price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69B5-8502-E84C-BED6-22F922839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1 $80/month node with AVX 512 netted me 3-4x what I could produce on my laptop </a:t>
            </a:r>
          </a:p>
          <a:p>
            <a:r>
              <a:rPr lang="en-US" dirty="0"/>
              <a:t>I use 4 nodes ($320 a month) with torque as a scheduler/queue and </a:t>
            </a:r>
            <a:r>
              <a:rPr lang="en-US" dirty="0" err="1"/>
              <a:t>OpenMPI</a:t>
            </a:r>
            <a:r>
              <a:rPr lang="en-US" dirty="0"/>
              <a:t> for message passing </a:t>
            </a:r>
          </a:p>
          <a:p>
            <a:r>
              <a:rPr lang="en-US" dirty="0"/>
              <a:t>Way worth it. </a:t>
            </a:r>
          </a:p>
          <a:p>
            <a:r>
              <a:rPr lang="en-US" dirty="0"/>
              <a:t>A smart hacker could put together an API for picking cheap nodes and connecting them together </a:t>
            </a:r>
          </a:p>
        </p:txBody>
      </p:sp>
    </p:spTree>
    <p:extLst>
      <p:ext uri="{BB962C8B-B14F-4D97-AF65-F5344CB8AC3E}">
        <p14:creationId xmlns:p14="http://schemas.microsoft.com/office/powerpoint/2010/main" val="648279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E581-7DC1-9E44-8B4F-4854C745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even point for a similar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64B2-6EDB-3F42-B1CA-5B37CF64D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make $300 disclosing vulnerabilities a month? </a:t>
            </a:r>
          </a:p>
          <a:p>
            <a:r>
              <a:rPr lang="en-US" dirty="0"/>
              <a:t>If you can this is likely worth it. </a:t>
            </a:r>
          </a:p>
          <a:p>
            <a:r>
              <a:rPr lang="en-US" dirty="0"/>
              <a:t>If you are a good exploit developer you can likely make a tidy profit.</a:t>
            </a:r>
          </a:p>
        </p:txBody>
      </p:sp>
    </p:spTree>
    <p:extLst>
      <p:ext uri="{BB962C8B-B14F-4D97-AF65-F5344CB8AC3E}">
        <p14:creationId xmlns:p14="http://schemas.microsoft.com/office/powerpoint/2010/main" val="3515484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64B0-5EA0-7144-80AE-5E503620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things be cheaper with an at home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D512-B4D3-8F4B-A85E-B6F101266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No!</a:t>
            </a:r>
          </a:p>
          <a:p>
            <a:r>
              <a:rPr lang="en-US" dirty="0"/>
              <a:t>VPS doesn’t charge me for electricity. </a:t>
            </a:r>
          </a:p>
          <a:p>
            <a:r>
              <a:rPr lang="en-US" dirty="0"/>
              <a:t>Or cooling. </a:t>
            </a:r>
          </a:p>
          <a:p>
            <a:r>
              <a:rPr lang="en-US" dirty="0"/>
              <a:t>Or gradual exhaustion of the CPUs. </a:t>
            </a:r>
          </a:p>
        </p:txBody>
      </p:sp>
    </p:spTree>
    <p:extLst>
      <p:ext uri="{BB962C8B-B14F-4D97-AF65-F5344CB8AC3E}">
        <p14:creationId xmlns:p14="http://schemas.microsoft.com/office/powerpoint/2010/main" val="1813794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F0FE-EA60-264E-BAE8-CA998044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parts did we leave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759E-9034-BC48-8132-634460BE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Slick continuous integration tools </a:t>
            </a:r>
          </a:p>
          <a:p>
            <a:r>
              <a:rPr lang="en-US" dirty="0"/>
              <a:t>Automatic deployment of nodes</a:t>
            </a:r>
          </a:p>
          <a:p>
            <a:r>
              <a:rPr lang="en-US" dirty="0"/>
              <a:t>Node scaling </a:t>
            </a:r>
          </a:p>
        </p:txBody>
      </p:sp>
    </p:spTree>
    <p:extLst>
      <p:ext uri="{BB962C8B-B14F-4D97-AF65-F5344CB8AC3E}">
        <p14:creationId xmlns:p14="http://schemas.microsoft.com/office/powerpoint/2010/main" val="3861240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57A7-1CEE-0748-8DE8-1423AC57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you continuing this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C0C5-8BFE-7D40-80DC-BE449037F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work into “GPU-</a:t>
            </a:r>
            <a:r>
              <a:rPr lang="en-US" dirty="0" err="1"/>
              <a:t>izing</a:t>
            </a:r>
            <a:r>
              <a:rPr lang="en-US" dirty="0"/>
              <a:t>” Fuzzing</a:t>
            </a:r>
          </a:p>
          <a:p>
            <a:r>
              <a:rPr lang="en-US" dirty="0"/>
              <a:t>Shortcuts with Machine Learning </a:t>
            </a:r>
          </a:p>
          <a:p>
            <a:r>
              <a:rPr lang="en-US" dirty="0"/>
              <a:t>More exotic “in-memory” solutions </a:t>
            </a:r>
          </a:p>
          <a:p>
            <a:r>
              <a:rPr lang="en-US" dirty="0"/>
              <a:t>Getting rid of all those nasty forks</a:t>
            </a:r>
          </a:p>
          <a:p>
            <a:r>
              <a:rPr lang="en-US" dirty="0"/>
              <a:t>Finding a way to get everything into cache all at once. </a:t>
            </a:r>
          </a:p>
          <a:p>
            <a:r>
              <a:rPr lang="en-US" dirty="0"/>
              <a:t>Working up the fuzzing cluster for greater efficiency </a:t>
            </a:r>
          </a:p>
          <a:p>
            <a:r>
              <a:rPr lang="en-US" dirty="0"/>
              <a:t>Getting AFL to work with the Intel optimizing compiler</a:t>
            </a:r>
          </a:p>
        </p:txBody>
      </p:sp>
    </p:spTree>
    <p:extLst>
      <p:ext uri="{BB962C8B-B14F-4D97-AF65-F5344CB8AC3E}">
        <p14:creationId xmlns:p14="http://schemas.microsoft.com/office/powerpoint/2010/main" val="720154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7913-6AB2-B543-B158-84F80BD6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Accelerated Fuzzing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89BD-E329-1445-91E4-AE0EE305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has a long way to go</a:t>
            </a:r>
          </a:p>
          <a:p>
            <a:r>
              <a:rPr lang="en-US" dirty="0"/>
              <a:t>Converting a target program or a fuzzing regime to a GPU optimized program automatically still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3204845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72BB-848C-1D4B-9D33-B0C96D02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Nueral</a:t>
            </a:r>
            <a:r>
              <a:rPr lang="en-US" dirty="0"/>
              <a:t> Net Based Fuzzing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40D00-033A-4446-B52B-918C3008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340" y="1825625"/>
            <a:ext cx="5401925" cy="4507712"/>
          </a:xfrm>
        </p:spPr>
      </p:pic>
    </p:spTree>
    <p:extLst>
      <p:ext uri="{BB962C8B-B14F-4D97-AF65-F5344CB8AC3E}">
        <p14:creationId xmlns:p14="http://schemas.microsoft.com/office/powerpoint/2010/main" val="1105875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07C9-2FAB-0D4B-AC73-4C113C20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306" y="23866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4547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6DFC-9A2F-D84B-9B34-5AC4A090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Anybody else go to Defcon this year?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065879-96B7-5342-8B19-8DB8D5E4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306" y="1825625"/>
            <a:ext cx="5813387" cy="4351338"/>
          </a:xfrm>
        </p:spPr>
      </p:pic>
    </p:spTree>
    <p:extLst>
      <p:ext uri="{BB962C8B-B14F-4D97-AF65-F5344CB8AC3E}">
        <p14:creationId xmlns:p14="http://schemas.microsoft.com/office/powerpoint/2010/main" val="1083659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FB7-CD6C-BC48-92DF-2A485184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341A-1BF3-5141-852D-4D04A1ED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@JohnDunlap2</a:t>
            </a:r>
          </a:p>
          <a:p>
            <a:r>
              <a:rPr lang="en-US" dirty="0">
                <a:hlinkClick r:id="rId2"/>
              </a:rPr>
              <a:t>https://github.com/MrSynAckSter/</a:t>
            </a:r>
            <a:endParaRPr lang="en-US" dirty="0"/>
          </a:p>
          <a:p>
            <a:r>
              <a:rPr lang="en-US" dirty="0">
                <a:hlinkClick r:id="rId3"/>
              </a:rPr>
              <a:t>johndunlapdev@gmail.com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https://www.linkedin.com/in/john-dunlap-7b210758/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277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9C8A-7E73-D146-9DD4-B32C2D19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28" y="260305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Slides available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MrSynAckSter</a:t>
            </a:r>
            <a:r>
              <a:rPr lang="en-US" dirty="0"/>
              <a:t>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41268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A84F-5C94-4644-9694-A73E684F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208" y="26689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Watch my twitter for </a:t>
            </a:r>
            <a:r>
              <a:rPr lang="en-US" dirty="0" err="1"/>
              <a:t>devopsy</a:t>
            </a:r>
            <a:r>
              <a:rPr lang="en-US" dirty="0"/>
              <a:t> thing to launch nodes for a similar system!</a:t>
            </a:r>
          </a:p>
        </p:txBody>
      </p:sp>
    </p:spTree>
    <p:extLst>
      <p:ext uri="{BB962C8B-B14F-4D97-AF65-F5344CB8AC3E}">
        <p14:creationId xmlns:p14="http://schemas.microsoft.com/office/powerpoint/2010/main" val="3996260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72A3-A2AF-954A-BB28-A723B9671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084" y="291832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I’m giving part two of this talk at BSIDES D.C</a:t>
            </a:r>
          </a:p>
        </p:txBody>
      </p:sp>
    </p:spTree>
    <p:extLst>
      <p:ext uri="{BB962C8B-B14F-4D97-AF65-F5344CB8AC3E}">
        <p14:creationId xmlns:p14="http://schemas.microsoft.com/office/powerpoint/2010/main" val="732391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0AEC-2802-E140-9FB6-DC0895D5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78" y="28578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Everybody!</a:t>
            </a:r>
          </a:p>
        </p:txBody>
      </p:sp>
    </p:spTree>
    <p:extLst>
      <p:ext uri="{BB962C8B-B14F-4D97-AF65-F5344CB8AC3E}">
        <p14:creationId xmlns:p14="http://schemas.microsoft.com/office/powerpoint/2010/main" val="268610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3035</Words>
  <Application>Microsoft Macintosh PowerPoint</Application>
  <PresentationFormat>Widescreen</PresentationFormat>
  <Paragraphs>331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The Exploit Factory</vt:lpstr>
      <vt:lpstr>Props to ANYCon for two years!</vt:lpstr>
      <vt:lpstr>Me</vt:lpstr>
      <vt:lpstr>I Hack Like This  (CVE-2018-4181, MacOs Privesc)</vt:lpstr>
      <vt:lpstr>Like This</vt:lpstr>
      <vt:lpstr>And Also Like This</vt:lpstr>
      <vt:lpstr>About Me</vt:lpstr>
      <vt:lpstr>Previous Talks </vt:lpstr>
      <vt:lpstr>Anybody else go to Defcon this year? </vt:lpstr>
      <vt:lpstr>I think I still taste sand</vt:lpstr>
      <vt:lpstr>Intended Audience </vt:lpstr>
      <vt:lpstr>Motivations</vt:lpstr>
      <vt:lpstr>My pain: Fuzzing slicing Software for 3D Printers</vt:lpstr>
      <vt:lpstr>This Talk</vt:lpstr>
      <vt:lpstr>The Tradeoffs</vt:lpstr>
      <vt:lpstr>Previous Work </vt:lpstr>
      <vt:lpstr>HPC Optimization Techniques </vt:lpstr>
      <vt:lpstr>(from an optimization script kiddie)</vt:lpstr>
      <vt:lpstr>31337 73kn1qu35</vt:lpstr>
      <vt:lpstr>You will hear a lot about these guys. It’s not an ad.</vt:lpstr>
      <vt:lpstr>A Quick Overview </vt:lpstr>
      <vt:lpstr>We are not generally talking about: </vt:lpstr>
      <vt:lpstr>SIMD </vt:lpstr>
      <vt:lpstr>SIMD </vt:lpstr>
      <vt:lpstr>SIMD Intrinsics</vt:lpstr>
      <vt:lpstr>Someone in the audience is all like “you cannot possibly do that better than the compiler”</vt:lpstr>
      <vt:lpstr>Doesn’t the compiler do that?</vt:lpstr>
      <vt:lpstr>The enemy of Parallelization: Data Dependence</vt:lpstr>
      <vt:lpstr>Is this safe to run in parallel? (not my code)</vt:lpstr>
      <vt:lpstr>Threading</vt:lpstr>
      <vt:lpstr>Doesn’t threading introduce unmanageable complexity?</vt:lpstr>
      <vt:lpstr>Example OMP Pragma (https://slideplayer.com/slide/3265873/ ): </vt:lpstr>
      <vt:lpstr>Cache Optimization</vt:lpstr>
      <vt:lpstr>What many engineers think cache optimization is</vt:lpstr>
      <vt:lpstr>Special Caching Architectures </vt:lpstr>
      <vt:lpstr>MCDRam</vt:lpstr>
      <vt:lpstr>MPI/Multi-host</vt:lpstr>
      <vt:lpstr>Open MPI Pragma Example:</vt:lpstr>
      <vt:lpstr>More MPI</vt:lpstr>
      <vt:lpstr>GPU Acceleration (OpenCL, CUDA and friends) </vt:lpstr>
      <vt:lpstr>OpenCL Speedup Comparison (source: Nvidia)</vt:lpstr>
      <vt:lpstr>The Stack</vt:lpstr>
      <vt:lpstr>A High Level Map of the Architecture </vt:lpstr>
      <vt:lpstr>Job Queue </vt:lpstr>
      <vt:lpstr>Queueing Options </vt:lpstr>
      <vt:lpstr>Fuzzer Job Preprocessing  </vt:lpstr>
      <vt:lpstr>Fuzzers</vt:lpstr>
      <vt:lpstr>Crash Auditing Tools </vt:lpstr>
      <vt:lpstr>Stringing it all together</vt:lpstr>
      <vt:lpstr>Output</vt:lpstr>
      <vt:lpstr>Considering the Options For Applying the Optimizations </vt:lpstr>
      <vt:lpstr>Fuzzers General</vt:lpstr>
      <vt:lpstr>Fuzzers - SIMD</vt:lpstr>
      <vt:lpstr>SIMD Experiment – Guided Fuzzer</vt:lpstr>
      <vt:lpstr>Fuzzers – OpenMP </vt:lpstr>
      <vt:lpstr>Fuzzers – OpenMPI </vt:lpstr>
      <vt:lpstr>Thoughts of Cache Optimization of Fuzzers</vt:lpstr>
      <vt:lpstr>Target Software – SIMD </vt:lpstr>
      <vt:lpstr>Simple SIMD Experiment </vt:lpstr>
      <vt:lpstr>Target Software OpenMP</vt:lpstr>
      <vt:lpstr>A Thought Experiment for the Threading of Child Processes</vt:lpstr>
      <vt:lpstr>Target Software – OpenMPI </vt:lpstr>
      <vt:lpstr>Thought Experiment: Selective Open MPI </vt:lpstr>
      <vt:lpstr>Target Software with OpenMP Experiments</vt:lpstr>
      <vt:lpstr>Triage Software</vt:lpstr>
      <vt:lpstr>Triage Software – SIMD </vt:lpstr>
      <vt:lpstr>Triage Software OpenMP </vt:lpstr>
      <vt:lpstr>Triage Software MPI</vt:lpstr>
      <vt:lpstr>What we learned in this section</vt:lpstr>
      <vt:lpstr>A Fuzzer Race</vt:lpstr>
      <vt:lpstr>Experimental Design </vt:lpstr>
      <vt:lpstr>VPS Setup </vt:lpstr>
      <vt:lpstr>My cluster </vt:lpstr>
      <vt:lpstr>THE CLUSTER LIVES!</vt:lpstr>
      <vt:lpstr>The target software </vt:lpstr>
      <vt:lpstr>Experiment Parameters </vt:lpstr>
      <vt:lpstr>Raw Results (no triage): </vt:lpstr>
      <vt:lpstr>I promise I’ll post a more scientific graph of the performance to twitter soon.</vt:lpstr>
      <vt:lpstr>I swear I can do statistics. I just really hate putting together graphs in mathematica/Octave/R</vt:lpstr>
      <vt:lpstr>You might have questions</vt:lpstr>
      <vt:lpstr>General Conclusions</vt:lpstr>
      <vt:lpstr>The General Price of Things</vt:lpstr>
      <vt:lpstr>The break even point for a similar system</vt:lpstr>
      <vt:lpstr>Would things be cheaper with an at home cluster?</vt:lpstr>
      <vt:lpstr>What parts did we leave out?</vt:lpstr>
      <vt:lpstr>How are you continuing this research?</vt:lpstr>
      <vt:lpstr>GPU Accelerated Fuzzing </vt:lpstr>
      <vt:lpstr>Nueral Net Based Fuzzing</vt:lpstr>
      <vt:lpstr>Any Questions?</vt:lpstr>
      <vt:lpstr>Contact Details</vt:lpstr>
      <vt:lpstr>Slides available at https://github.com/MrSynAckSter/Presentations</vt:lpstr>
      <vt:lpstr>Watch my twitter for devopsy thing to launch nodes for a similar system!</vt:lpstr>
      <vt:lpstr>I’m giving part two of this talk at BSIDES D.C</vt:lpstr>
      <vt:lpstr>Thanks Everybody!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Exploit Factory</dc:title>
  <dc:creator>John Dunlap</dc:creator>
  <cp:lastModifiedBy>John Dunlap</cp:lastModifiedBy>
  <cp:revision>285</cp:revision>
  <dcterms:created xsi:type="dcterms:W3CDTF">2018-08-24T20:03:39Z</dcterms:created>
  <dcterms:modified xsi:type="dcterms:W3CDTF">2018-08-25T19:09:54Z</dcterms:modified>
</cp:coreProperties>
</file>